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Override34.xml" ContentType="application/vnd.openxmlformats-officedocument.themeOverride+xml"/>
  <Override PartName="/ppt/theme/themeOverride35.xml" ContentType="application/vnd.openxmlformats-officedocument.themeOverride+xml"/>
  <Override PartName="/ppt/theme/themeOverride36.xml" ContentType="application/vnd.openxmlformats-officedocument.themeOverride+xml"/>
  <Override PartName="/ppt/theme/themeOverride3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563" r:id="rId2"/>
    <p:sldId id="579" r:id="rId3"/>
    <p:sldId id="632" r:id="rId4"/>
    <p:sldId id="633" r:id="rId5"/>
    <p:sldId id="634" r:id="rId6"/>
    <p:sldId id="635" r:id="rId7"/>
    <p:sldId id="636" r:id="rId8"/>
    <p:sldId id="637" r:id="rId9"/>
    <p:sldId id="638" r:id="rId10"/>
    <p:sldId id="639" r:id="rId11"/>
    <p:sldId id="640" r:id="rId12"/>
    <p:sldId id="641" r:id="rId13"/>
    <p:sldId id="644" r:id="rId14"/>
    <p:sldId id="643" r:id="rId15"/>
    <p:sldId id="642" r:id="rId16"/>
    <p:sldId id="645" r:id="rId17"/>
    <p:sldId id="646" r:id="rId18"/>
    <p:sldId id="647" r:id="rId19"/>
    <p:sldId id="648" r:id="rId20"/>
    <p:sldId id="649" r:id="rId21"/>
    <p:sldId id="650" r:id="rId22"/>
    <p:sldId id="651" r:id="rId23"/>
    <p:sldId id="655" r:id="rId24"/>
    <p:sldId id="656" r:id="rId25"/>
    <p:sldId id="652" r:id="rId26"/>
    <p:sldId id="657" r:id="rId27"/>
    <p:sldId id="658" r:id="rId28"/>
    <p:sldId id="659" r:id="rId29"/>
    <p:sldId id="660" r:id="rId30"/>
    <p:sldId id="661" r:id="rId31"/>
    <p:sldId id="663" r:id="rId32"/>
    <p:sldId id="664" r:id="rId33"/>
    <p:sldId id="665" r:id="rId34"/>
    <p:sldId id="668" r:id="rId35"/>
    <p:sldId id="666" r:id="rId36"/>
    <p:sldId id="667" r:id="rId37"/>
    <p:sldId id="669" r:id="rId3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404040"/>
    <a:srgbClr val="595959"/>
    <a:srgbClr val="F5F5F5"/>
    <a:srgbClr val="EF8813"/>
    <a:srgbClr val="F08813"/>
    <a:srgbClr val="BB000B"/>
    <a:srgbClr val="FF383A"/>
    <a:srgbClr val="B5B6E6"/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242-DF28-46D0-B610-7AAC9520DB54}" type="datetimeFigureOut">
              <a:rPr lang="ko-KR" altLang="en-US" smtClean="0"/>
              <a:pPr/>
              <a:t>2024-04-30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C68D0-3F7A-4CF9-A89F-560815D596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6949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242-DF28-46D0-B610-7AAC9520DB54}" type="datetimeFigureOut">
              <a:rPr lang="ko-KR" altLang="en-US" smtClean="0"/>
              <a:pPr/>
              <a:t>2024-04-30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C68D0-3F7A-4CF9-A89F-560815D596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3156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242-DF28-46D0-B610-7AAC9520DB54}" type="datetimeFigureOut">
              <a:rPr lang="ko-KR" altLang="en-US" smtClean="0"/>
              <a:pPr/>
              <a:t>2024-04-30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C68D0-3F7A-4CF9-A89F-560815D596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8494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242-DF28-46D0-B610-7AAC9520DB54}" type="datetimeFigureOut">
              <a:rPr lang="ko-KR" altLang="en-US" smtClean="0"/>
              <a:pPr/>
              <a:t>2024-04-30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C68D0-3F7A-4CF9-A89F-560815D596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1484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242-DF28-46D0-B610-7AAC9520DB54}" type="datetimeFigureOut">
              <a:rPr lang="ko-KR" altLang="en-US" smtClean="0"/>
              <a:pPr/>
              <a:t>2024-04-30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C68D0-3F7A-4CF9-A89F-560815D596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2402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242-DF28-46D0-B610-7AAC9520DB54}" type="datetimeFigureOut">
              <a:rPr lang="ko-KR" altLang="en-US" smtClean="0"/>
              <a:pPr/>
              <a:t>2024-04-30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C68D0-3F7A-4CF9-A89F-560815D596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38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242-DF28-46D0-B610-7AAC9520DB54}" type="datetimeFigureOut">
              <a:rPr lang="ko-KR" altLang="en-US" smtClean="0"/>
              <a:pPr/>
              <a:t>2024-04-30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C68D0-3F7A-4CF9-A89F-560815D596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893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242-DF28-46D0-B610-7AAC9520DB54}" type="datetimeFigureOut">
              <a:rPr lang="ko-KR" altLang="en-US" smtClean="0"/>
              <a:pPr/>
              <a:t>2024-04-30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C68D0-3F7A-4CF9-A89F-560815D596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1011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1288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242-DF28-46D0-B610-7AAC9520DB54}" type="datetimeFigureOut">
              <a:rPr lang="ko-KR" altLang="en-US" smtClean="0"/>
              <a:pPr/>
              <a:t>2024-04-30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C68D0-3F7A-4CF9-A89F-560815D596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920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242-DF28-46D0-B610-7AAC9520DB54}" type="datetimeFigureOut">
              <a:rPr lang="ko-KR" altLang="en-US" smtClean="0"/>
              <a:pPr/>
              <a:t>2024-04-30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C68D0-3F7A-4CF9-A89F-560815D596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1776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5E242-DF28-46D0-B610-7AAC9520DB54}" type="datetimeFigureOut">
              <a:rPr lang="ko-KR" altLang="en-US" smtClean="0"/>
              <a:pPr/>
              <a:t>2024-04-30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C68D0-3F7A-4CF9-A89F-560815D5960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453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8.vml"/><Relationship Id="rId1" Type="http://schemas.openxmlformats.org/officeDocument/2006/relationships/themeOverride" Target="../theme/themeOverride10.xml"/><Relationship Id="rId5" Type="http://schemas.openxmlformats.org/officeDocument/2006/relationships/image" Target="../media/image10.png"/><Relationship Id="rId4" Type="http://schemas.openxmlformats.org/officeDocument/2006/relationships/oleObject" Target="../embeddings/oleObject8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9.v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11.png"/><Relationship Id="rId4" Type="http://schemas.openxmlformats.org/officeDocument/2006/relationships/oleObject" Target="../embeddings/oleObject9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0.v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12.png"/><Relationship Id="rId4" Type="http://schemas.openxmlformats.org/officeDocument/2006/relationships/oleObject" Target="../embeddings/oleObject10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1.v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13.png"/><Relationship Id="rId4" Type="http://schemas.openxmlformats.org/officeDocument/2006/relationships/oleObject" Target="../embeddings/oleObject1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2.v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12.png"/><Relationship Id="rId4" Type="http://schemas.openxmlformats.org/officeDocument/2006/relationships/oleObject" Target="../embeddings/oleObject12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3.v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13.png"/><Relationship Id="rId4" Type="http://schemas.openxmlformats.org/officeDocument/2006/relationships/oleObject" Target="../embeddings/oleObject13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4.v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14.png"/><Relationship Id="rId4" Type="http://schemas.openxmlformats.org/officeDocument/2006/relationships/oleObject" Target="../embeddings/oleObject14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5.vml"/><Relationship Id="rId1" Type="http://schemas.openxmlformats.org/officeDocument/2006/relationships/themeOverride" Target="../theme/themeOverride17.xml"/><Relationship Id="rId5" Type="http://schemas.openxmlformats.org/officeDocument/2006/relationships/image" Target="../media/image15.png"/><Relationship Id="rId4" Type="http://schemas.openxmlformats.org/officeDocument/2006/relationships/oleObject" Target="../embeddings/oleObject15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6.v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16.png"/><Relationship Id="rId4" Type="http://schemas.openxmlformats.org/officeDocument/2006/relationships/oleObject" Target="../embeddings/oleObject16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2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12" Type="http://schemas.openxmlformats.org/officeDocument/2006/relationships/oleObject" Target="../embeddings/oleObject21.bin"/><Relationship Id="rId2" Type="http://schemas.openxmlformats.org/officeDocument/2006/relationships/vmlDrawing" Target="../drawings/vmlDrawing17.vml"/><Relationship Id="rId1" Type="http://schemas.openxmlformats.org/officeDocument/2006/relationships/themeOverride" Target="../theme/themeOverride20.x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0.png"/><Relationship Id="rId5" Type="http://schemas.openxmlformats.org/officeDocument/2006/relationships/image" Target="../media/image17.png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8.vml"/><Relationship Id="rId1" Type="http://schemas.openxmlformats.org/officeDocument/2006/relationships/themeOverride" Target="../theme/themeOverride22.xml"/><Relationship Id="rId5" Type="http://schemas.openxmlformats.org/officeDocument/2006/relationships/image" Target="../media/image22.png"/><Relationship Id="rId4" Type="http://schemas.openxmlformats.org/officeDocument/2006/relationships/oleObject" Target="../embeddings/oleObject22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9.vml"/><Relationship Id="rId1" Type="http://schemas.openxmlformats.org/officeDocument/2006/relationships/themeOverride" Target="../theme/themeOverride23.xml"/><Relationship Id="rId5" Type="http://schemas.openxmlformats.org/officeDocument/2006/relationships/image" Target="../media/image23.png"/><Relationship Id="rId4" Type="http://schemas.openxmlformats.org/officeDocument/2006/relationships/oleObject" Target="../embeddings/oleObject23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20.vml"/><Relationship Id="rId1" Type="http://schemas.openxmlformats.org/officeDocument/2006/relationships/themeOverride" Target="../theme/themeOverride24.xml"/><Relationship Id="rId5" Type="http://schemas.openxmlformats.org/officeDocument/2006/relationships/image" Target="../media/image23.png"/><Relationship Id="rId4" Type="http://schemas.openxmlformats.org/officeDocument/2006/relationships/oleObject" Target="../embeddings/oleObject24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2" Type="http://schemas.openxmlformats.org/officeDocument/2006/relationships/vmlDrawing" Target="../drawings/vmlDrawing21.vml"/><Relationship Id="rId1" Type="http://schemas.openxmlformats.org/officeDocument/2006/relationships/themeOverride" Target="../theme/themeOverride25.xml"/><Relationship Id="rId6" Type="http://schemas.openxmlformats.org/officeDocument/2006/relationships/oleObject" Target="../embeddings/oleObject26.bin"/><Relationship Id="rId5" Type="http://schemas.openxmlformats.org/officeDocument/2006/relationships/image" Target="../media/image24.png"/><Relationship Id="rId4" Type="http://schemas.openxmlformats.org/officeDocument/2006/relationships/oleObject" Target="../embeddings/oleObject25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22.vml"/><Relationship Id="rId1" Type="http://schemas.openxmlformats.org/officeDocument/2006/relationships/themeOverride" Target="../theme/themeOverride27.xml"/><Relationship Id="rId5" Type="http://schemas.openxmlformats.org/officeDocument/2006/relationships/image" Target="../media/image26.png"/><Relationship Id="rId4" Type="http://schemas.openxmlformats.org/officeDocument/2006/relationships/oleObject" Target="../embeddings/oleObject27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2.bin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8.png"/><Relationship Id="rId2" Type="http://schemas.openxmlformats.org/officeDocument/2006/relationships/vmlDrawing" Target="../drawings/vmlDrawing23.vml"/><Relationship Id="rId1" Type="http://schemas.openxmlformats.org/officeDocument/2006/relationships/themeOverride" Target="../theme/themeOverride30.x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27.png"/><Relationship Id="rId4" Type="http://schemas.openxmlformats.org/officeDocument/2006/relationships/oleObject" Target="../embeddings/oleObject28.bin"/><Relationship Id="rId9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1.xml"/><Relationship Id="rId4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2.xml"/><Relationship Id="rId4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3.xml"/><Relationship Id="rId4" Type="http://schemas.openxmlformats.org/officeDocument/2006/relationships/image" Target="../media/image3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4.xml"/><Relationship Id="rId4" Type="http://schemas.openxmlformats.org/officeDocument/2006/relationships/image" Target="../media/image3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5.xml"/><Relationship Id="rId4" Type="http://schemas.openxmlformats.org/officeDocument/2006/relationships/image" Target="../media/image3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6.xml"/><Relationship Id="rId4" Type="http://schemas.openxmlformats.org/officeDocument/2006/relationships/image" Target="../media/image4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24.vml"/><Relationship Id="rId1" Type="http://schemas.openxmlformats.org/officeDocument/2006/relationships/themeOverride" Target="../theme/themeOverride37.xml"/><Relationship Id="rId5" Type="http://schemas.openxmlformats.org/officeDocument/2006/relationships/image" Target="../media/image42.png"/><Relationship Id="rId4" Type="http://schemas.openxmlformats.org/officeDocument/2006/relationships/oleObject" Target="../embeddings/oleObject3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3.v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5.png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4.v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6.png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5.v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6.v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7.v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직선 연결선 15"/>
          <p:cNvCxnSpPr>
            <a:cxnSpLocks/>
          </p:cNvCxnSpPr>
          <p:nvPr/>
        </p:nvCxnSpPr>
        <p:spPr>
          <a:xfrm>
            <a:off x="3590925" y="3429000"/>
            <a:ext cx="4968000" cy="24645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그림 16">
            <a:extLst>
              <a:ext uri="{FF2B5EF4-FFF2-40B4-BE49-F238E27FC236}">
                <a16:creationId xmlns:a16="http://schemas.microsoft.com/office/drawing/2014/main" id="{8A23AFE8-78AE-4AF0-97D8-8B5FE0A8CB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73" r="31540" b="197"/>
          <a:stretch>
            <a:fillRect/>
          </a:stretch>
        </p:blipFill>
        <p:spPr>
          <a:xfrm>
            <a:off x="11339790" y="0"/>
            <a:ext cx="857250" cy="6844498"/>
          </a:xfrm>
          <a:custGeom>
            <a:avLst/>
            <a:gdLst>
              <a:gd name="connsiteX0" fmla="*/ 0 w 857250"/>
              <a:gd name="connsiteY0" fmla="*/ 0 h 6844498"/>
              <a:gd name="connsiteX1" fmla="*/ 857250 w 857250"/>
              <a:gd name="connsiteY1" fmla="*/ 0 h 6844498"/>
              <a:gd name="connsiteX2" fmla="*/ 857250 w 857250"/>
              <a:gd name="connsiteY2" fmla="*/ 6844498 h 6844498"/>
              <a:gd name="connsiteX3" fmla="*/ 0 w 857250"/>
              <a:gd name="connsiteY3" fmla="*/ 6844498 h 684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7250" h="6844498">
                <a:moveTo>
                  <a:pt x="0" y="0"/>
                </a:moveTo>
                <a:lnTo>
                  <a:pt x="857250" y="0"/>
                </a:lnTo>
                <a:lnTo>
                  <a:pt x="857250" y="6844498"/>
                </a:lnTo>
                <a:lnTo>
                  <a:pt x="0" y="6844498"/>
                </a:lnTo>
                <a:close/>
              </a:path>
            </a:pathLst>
          </a:cu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3A810414-46E6-485D-80BF-5B0F45B1B5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05" r="71762" b="197"/>
          <a:stretch>
            <a:fillRect/>
          </a:stretch>
        </p:blipFill>
        <p:spPr>
          <a:xfrm>
            <a:off x="-9816" y="0"/>
            <a:ext cx="857250" cy="6844498"/>
          </a:xfrm>
          <a:custGeom>
            <a:avLst/>
            <a:gdLst>
              <a:gd name="connsiteX0" fmla="*/ 0 w 857250"/>
              <a:gd name="connsiteY0" fmla="*/ 0 h 6844498"/>
              <a:gd name="connsiteX1" fmla="*/ 857250 w 857250"/>
              <a:gd name="connsiteY1" fmla="*/ 0 h 6844498"/>
              <a:gd name="connsiteX2" fmla="*/ 857250 w 857250"/>
              <a:gd name="connsiteY2" fmla="*/ 6844498 h 6844498"/>
              <a:gd name="connsiteX3" fmla="*/ 0 w 857250"/>
              <a:gd name="connsiteY3" fmla="*/ 6844498 h 684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7250" h="6844498">
                <a:moveTo>
                  <a:pt x="0" y="0"/>
                </a:moveTo>
                <a:lnTo>
                  <a:pt x="857250" y="0"/>
                </a:lnTo>
                <a:lnTo>
                  <a:pt x="857250" y="6844498"/>
                </a:lnTo>
                <a:lnTo>
                  <a:pt x="0" y="6844498"/>
                </a:lnTo>
                <a:close/>
              </a:path>
            </a:pathLst>
          </a:cu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E3100B3-FFE4-4DAB-9F37-B1705149DE1C}"/>
              </a:ext>
            </a:extLst>
          </p:cNvPr>
          <p:cNvSpPr txBox="1"/>
          <p:nvPr/>
        </p:nvSpPr>
        <p:spPr>
          <a:xfrm>
            <a:off x="4509238" y="2608812"/>
            <a:ext cx="31566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000" spc="-15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에스코어 드림 9 Black" panose="020B0A03030302020204" pitchFamily="34" charset="-127"/>
                <a:ea typeface="에스코어 드림 9 Black" panose="020B0A03030302020204" pitchFamily="34" charset="-127"/>
              </a:rPr>
              <a:t>상품 카탈로그</a:t>
            </a:r>
            <a:endParaRPr lang="ko-KR" altLang="en-US" sz="4000" spc="-15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404040"/>
              </a:solidFill>
              <a:latin typeface="에스코어 드림 9 Black" panose="020B0A03030302020204" pitchFamily="34" charset="-127"/>
              <a:ea typeface="에스코어 드림 9 Black" panose="020B0A03030302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741470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83956" y="1271670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T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16GA Finish Nail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1791187" y="2354828"/>
            <a:ext cx="336501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사용타카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BN16/50 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BN16/57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BN16/64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작업용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인테리어 내장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각목재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접합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창문틀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거울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액자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DT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핀에 비해 강도가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약한 못으로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각목재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접합 등에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주로 사용되는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입니다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   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T50(M)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기존의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T50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핀보다 갑당 절반 수량의 포장 상품으로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 사용을 보다 효율적으로 할 수 있습니다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06BD959-1FFE-4614-B9D7-9D811D1DDFAF}"/>
              </a:ext>
            </a:extLst>
          </p:cNvPr>
          <p:cNvSpPr/>
          <p:nvPr/>
        </p:nvSpPr>
        <p:spPr>
          <a:xfrm>
            <a:off x="5798196" y="1282071"/>
            <a:ext cx="3057128" cy="2157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사진</a:t>
            </a:r>
          </a:p>
        </p:txBody>
      </p:sp>
      <p:graphicFrame>
        <p:nvGraphicFramePr>
          <p:cNvPr id="3" name="표 3">
            <a:extLst>
              <a:ext uri="{FF2B5EF4-FFF2-40B4-BE49-F238E27FC236}">
                <a16:creationId xmlns:a16="http://schemas.microsoft.com/office/drawing/2014/main" id="{B5E2543C-8F86-49CC-AB65-09AD0CCFE5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116848"/>
              </p:ext>
            </p:extLst>
          </p:nvPr>
        </p:nvGraphicFramePr>
        <p:xfrm>
          <a:off x="6104459" y="3606799"/>
          <a:ext cx="5089934" cy="2597724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240418">
                  <a:extLst>
                    <a:ext uri="{9D8B030D-6E8A-4147-A177-3AD203B41FA5}">
                      <a16:colId xmlns:a16="http://schemas.microsoft.com/office/drawing/2014/main" val="3624318418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3815037142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4209192518"/>
                    </a:ext>
                  </a:extLst>
                </a:gridCol>
              </a:tblGrid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PCS/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사용타카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T30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rowSpan="8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BN16/50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(30~50mm)</a:t>
                      </a:r>
                    </a:p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BN16/57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(30~57mm)</a:t>
                      </a:r>
                    </a:p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BN16/64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(30~64mm)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T35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35mm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T40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T45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45mm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3433457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T50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4797852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T57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57mm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487070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T64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64mm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105600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T50(M)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50mm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2,500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12</a:t>
                      </a:r>
                      <a:r>
                        <a:rPr lang="ko-KR" altLang="en-US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7304175"/>
                  </a:ext>
                </a:extLst>
              </a:tr>
            </a:tbl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E9559DF2-FBD6-46E1-B549-FA7343FE19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200126"/>
              </p:ext>
            </p:extLst>
          </p:nvPr>
        </p:nvGraphicFramePr>
        <p:xfrm>
          <a:off x="9226145" y="1271670"/>
          <a:ext cx="1594431" cy="212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70" name="비트맵 이미지" r:id="rId4" imgW="3520440" imgH="4701600" progId="PBrush">
                  <p:embed/>
                </p:oleObj>
              </mc:Choice>
              <mc:Fallback>
                <p:oleObj name="비트맵 이미지" r:id="rId4" imgW="3520440" imgH="4701600" progId="PBrush">
                  <p:embed/>
                  <p:pic>
                    <p:nvPicPr>
                      <p:cNvPr id="0" name="Picture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26145" y="1271670"/>
                        <a:ext cx="1594431" cy="212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210E8A74-D4A5-4B55-862B-8328B6CC3E69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710148-6B9F-4C89-AAFC-E68255C206B0}"/>
              </a:ext>
            </a:extLst>
          </p:cNvPr>
          <p:cNvSpPr txBox="1"/>
          <p:nvPr/>
        </p:nvSpPr>
        <p:spPr>
          <a:xfrm>
            <a:off x="5796898" y="349455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801806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83956" y="1271670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DT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14GA Finish Nail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1791187" y="2354828"/>
            <a:ext cx="336501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사용타카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CT64RS 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ST25R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작업용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인테리어 내장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각목재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접합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몰딩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목재용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가운데 가장 일반적으로 사용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되는 핀입니다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     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06BD959-1FFE-4614-B9D7-9D811D1DDFAF}"/>
              </a:ext>
            </a:extLst>
          </p:cNvPr>
          <p:cNvSpPr/>
          <p:nvPr/>
        </p:nvSpPr>
        <p:spPr>
          <a:xfrm>
            <a:off x="5798196" y="1282071"/>
            <a:ext cx="3057128" cy="2157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사진</a:t>
            </a:r>
          </a:p>
        </p:txBody>
      </p:sp>
      <p:graphicFrame>
        <p:nvGraphicFramePr>
          <p:cNvPr id="3" name="표 3">
            <a:extLst>
              <a:ext uri="{FF2B5EF4-FFF2-40B4-BE49-F238E27FC236}">
                <a16:creationId xmlns:a16="http://schemas.microsoft.com/office/drawing/2014/main" id="{B5E2543C-8F86-49CC-AB65-09AD0CCFE5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123827"/>
              </p:ext>
            </p:extLst>
          </p:nvPr>
        </p:nvGraphicFramePr>
        <p:xfrm>
          <a:off x="6104459" y="3606799"/>
          <a:ext cx="5089934" cy="2309088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240418">
                  <a:extLst>
                    <a:ext uri="{9D8B030D-6E8A-4147-A177-3AD203B41FA5}">
                      <a16:colId xmlns:a16="http://schemas.microsoft.com/office/drawing/2014/main" val="3624318418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3815037142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4209192518"/>
                    </a:ext>
                  </a:extLst>
                </a:gridCol>
              </a:tblGrid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PCS/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사용타카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DT30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rowSpan="7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CT64RS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(30~64mm)</a:t>
                      </a:r>
                    </a:p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ST25R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(30~64mm)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DT38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38mm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DT40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DT45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45mm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3433457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DT50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4797852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DT57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57mm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487070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DT64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64mm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105600"/>
                  </a:ext>
                </a:extLst>
              </a:tr>
            </a:tbl>
          </a:graphicData>
        </a:graphic>
      </p:graphicFrame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B6118D2A-2FD2-4BA9-8324-E60160294D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171633"/>
              </p:ext>
            </p:extLst>
          </p:nvPr>
        </p:nvGraphicFramePr>
        <p:xfrm>
          <a:off x="9190392" y="1282071"/>
          <a:ext cx="1810576" cy="2146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4" name="비트맵 이미지" r:id="rId4" imgW="4015800" imgH="4762440" progId="PBrush">
                  <p:embed/>
                </p:oleObj>
              </mc:Choice>
              <mc:Fallback>
                <p:oleObj name="비트맵 이미지" r:id="rId4" imgW="4015800" imgH="4762440" progId="PBrush">
                  <p:embed/>
                  <p:pic>
                    <p:nvPicPr>
                      <p:cNvPr id="0" name="Picture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90392" y="1282071"/>
                        <a:ext cx="1810576" cy="21469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FEEF4D1-F0D2-4DE6-9D9C-30D8849F046D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16406C0-09F8-4FFD-9A0B-5FE622E6A169}"/>
              </a:ext>
            </a:extLst>
          </p:cNvPr>
          <p:cNvSpPr txBox="1"/>
          <p:nvPr/>
        </p:nvSpPr>
        <p:spPr>
          <a:xfrm>
            <a:off x="5796898" y="349455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840514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83956" y="1271670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ST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14GA Concrete Nail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06BD959-1FFE-4614-B9D7-9D811D1DDFAF}"/>
              </a:ext>
            </a:extLst>
          </p:cNvPr>
          <p:cNvSpPr/>
          <p:nvPr/>
        </p:nvSpPr>
        <p:spPr>
          <a:xfrm>
            <a:off x="5798196" y="1282071"/>
            <a:ext cx="3057128" cy="2157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사진</a:t>
            </a:r>
          </a:p>
        </p:txBody>
      </p:sp>
      <p:graphicFrame>
        <p:nvGraphicFramePr>
          <p:cNvPr id="3" name="표 3">
            <a:extLst>
              <a:ext uri="{FF2B5EF4-FFF2-40B4-BE49-F238E27FC236}">
                <a16:creationId xmlns:a16="http://schemas.microsoft.com/office/drawing/2014/main" id="{B5E2543C-8F86-49CC-AB65-09AD0CCFE5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624951"/>
              </p:ext>
            </p:extLst>
          </p:nvPr>
        </p:nvGraphicFramePr>
        <p:xfrm>
          <a:off x="6104459" y="3606799"/>
          <a:ext cx="5089934" cy="288636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240418">
                  <a:extLst>
                    <a:ext uri="{9D8B030D-6E8A-4147-A177-3AD203B41FA5}">
                      <a16:colId xmlns:a16="http://schemas.microsoft.com/office/drawing/2014/main" val="3624318418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3815037142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4209192518"/>
                    </a:ext>
                  </a:extLst>
                </a:gridCol>
              </a:tblGrid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PCS/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사용타카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ST18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18mm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rowSpan="9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CT64RS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(18~64mm)</a:t>
                      </a:r>
                    </a:p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ST25R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(18~64mm)</a:t>
                      </a:r>
                    </a:p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ST64C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(18~64mm)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ST25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25mm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ST32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32mm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ST38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38mm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3433457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ST45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45mm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4797852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ST50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487070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ST57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57mm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105600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ST64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64mm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3472614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HT64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64mm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0166461"/>
                  </a:ext>
                </a:extLst>
              </a:tr>
            </a:tbl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4EBF14DB-B872-4CBB-8F85-73AEBA7233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0542238"/>
              </p:ext>
            </p:extLst>
          </p:nvPr>
        </p:nvGraphicFramePr>
        <p:xfrm>
          <a:off x="9165127" y="1282071"/>
          <a:ext cx="1779139" cy="2157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8" name="비트맵 이미지" r:id="rId4" imgW="3764160" imgH="4564440" progId="PBrush">
                  <p:embed/>
                </p:oleObj>
              </mc:Choice>
              <mc:Fallback>
                <p:oleObj name="비트맵 이미지" r:id="rId4" imgW="3764160" imgH="4564440" progId="PBrush">
                  <p:embed/>
                  <p:pic>
                    <p:nvPicPr>
                      <p:cNvPr id="0" name="Picture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65127" y="1282071"/>
                        <a:ext cx="1779139" cy="21573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C28C4E1-F45F-4737-8FED-092AA27348DA}"/>
              </a:ext>
            </a:extLst>
          </p:cNvPr>
          <p:cNvSpPr txBox="1"/>
          <p:nvPr/>
        </p:nvSpPr>
        <p:spPr>
          <a:xfrm>
            <a:off x="1791187" y="2024626"/>
            <a:ext cx="3902536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사용타카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CT64RS 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ST25R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ST64C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 작업용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 대상 목재부착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외장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단열제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부착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각목재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또는 합판 등을 콘크리트 면에 고정할 때 사용합니다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사용전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반드시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ST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못 사용조건표를 확인하시고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59595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사용하시기 바랍니다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콘크리트의 강도에 따라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타정시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박히는 깊이 차이가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발생할 수 있습니다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아래의 경우 이외에는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ST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타정시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콘크리트 위에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59595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목재를 반드시 대고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타정해야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하며 사용하는 목재의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59595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두께에 맞춰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 길이를 조정하시기 바랍니다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HT64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는 열처리가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되지않은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ST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핀으로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인삼밭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작업등에 많이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59595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사용되는 핀 입니다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59595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✽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목재없이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사용가능한 경우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전용 피스톤셋이 장착 된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ST25R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사용시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59595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ST18,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ST25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만 사용가능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12B60B7-98AB-4896-8F2E-3141FCA21F85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0FCA1C4-5E76-4FFD-BCFA-9B64C6852278}"/>
              </a:ext>
            </a:extLst>
          </p:cNvPr>
          <p:cNvSpPr txBox="1"/>
          <p:nvPr/>
        </p:nvSpPr>
        <p:spPr>
          <a:xfrm>
            <a:off x="5796898" y="349455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740694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개체 10">
            <a:extLst>
              <a:ext uri="{FF2B5EF4-FFF2-40B4-BE49-F238E27FC236}">
                <a16:creationId xmlns:a16="http://schemas.microsoft.com/office/drawing/2014/main" id="{CACBFFF1-B254-40EB-B08F-64C3A1C175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93654"/>
              </p:ext>
            </p:extLst>
          </p:nvPr>
        </p:nvGraphicFramePr>
        <p:xfrm>
          <a:off x="2095499" y="2208659"/>
          <a:ext cx="9673167" cy="40960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88" name="비트맵 이미지" r:id="rId4" imgW="10347840" imgH="4381560" progId="PBrush">
                  <p:embed/>
                </p:oleObj>
              </mc:Choice>
              <mc:Fallback>
                <p:oleObj name="비트맵 이미지" r:id="rId4" imgW="10347840" imgH="4381560" progId="PBrush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499" y="2208659"/>
                        <a:ext cx="9673167" cy="409603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5C868323-B55F-4753-B6D0-0F6158E327AC}"/>
              </a:ext>
            </a:extLst>
          </p:cNvPr>
          <p:cNvSpPr txBox="1"/>
          <p:nvPr/>
        </p:nvSpPr>
        <p:spPr>
          <a:xfrm>
            <a:off x="1783956" y="1271670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ST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14GA Concrete Nail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E696F0-5713-42ED-A3B2-780DDD6F669C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099BAC-D8EC-42C4-AC1C-A1920407E2EC}"/>
              </a:ext>
            </a:extLst>
          </p:cNvPr>
          <p:cNvSpPr txBox="1"/>
          <p:nvPr/>
        </p:nvSpPr>
        <p:spPr>
          <a:xfrm>
            <a:off x="5796898" y="349455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16813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1791187" y="2024626"/>
            <a:ext cx="3902536" cy="5001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사용타카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CT64RS 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ST25R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ST64C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작업용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 대상 목재부착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외장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단열제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부착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ST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핀과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JST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핀의 차이점은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핀의 접합방식의 차이이며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ST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핀은 본드로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JST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핀은 테이프로 핀을 접합합니다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JST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핀은 작업 후 핀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손실량이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적은 것이 장점입니다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각목재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또는 합판 등을 콘크리트 면에 고정할 때 사용합니다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사용전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반드시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ST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못 사용조건표를 확인하시고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59595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사용하시기 바랍니다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콘크리트의 강도에 따라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타정시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박히는 깊이 차이가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발생할 수 있습니다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아래의 경우 이외에는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ST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타정시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콘크리트 위에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59595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목재를 반드시 대고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타정해야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하며 사용하는 목재의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59595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두께에 맞춰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 길이를 조정하시기 바랍니다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59595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✽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목재없이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사용가능한 경우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전용 피스톤셋이 장착 된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ST25R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사용시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59595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JST18,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JST25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만 사용가능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06BD959-1FFE-4614-B9D7-9D811D1DDFAF}"/>
              </a:ext>
            </a:extLst>
          </p:cNvPr>
          <p:cNvSpPr/>
          <p:nvPr/>
        </p:nvSpPr>
        <p:spPr>
          <a:xfrm>
            <a:off x="5798196" y="1282071"/>
            <a:ext cx="3057128" cy="2157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사진</a:t>
            </a:r>
          </a:p>
        </p:txBody>
      </p:sp>
      <p:graphicFrame>
        <p:nvGraphicFramePr>
          <p:cNvPr id="3" name="표 3">
            <a:extLst>
              <a:ext uri="{FF2B5EF4-FFF2-40B4-BE49-F238E27FC236}">
                <a16:creationId xmlns:a16="http://schemas.microsoft.com/office/drawing/2014/main" id="{B5E2543C-8F86-49CC-AB65-09AD0CCFE5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329123"/>
              </p:ext>
            </p:extLst>
          </p:nvPr>
        </p:nvGraphicFramePr>
        <p:xfrm>
          <a:off x="6104459" y="3606799"/>
          <a:ext cx="5089934" cy="2597724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240418">
                  <a:extLst>
                    <a:ext uri="{9D8B030D-6E8A-4147-A177-3AD203B41FA5}">
                      <a16:colId xmlns:a16="http://schemas.microsoft.com/office/drawing/2014/main" val="3624318418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3815037142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4209192518"/>
                    </a:ext>
                  </a:extLst>
                </a:gridCol>
              </a:tblGrid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PCS/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사용타카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JST18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18mm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rowSpan="8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CT64RS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(18~64mm)</a:t>
                      </a:r>
                    </a:p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ST25R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(18~64mm)</a:t>
                      </a:r>
                    </a:p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ST64C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(18~64mm)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JST25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25mm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JST32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32mm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JST38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38mm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3433457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JST45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45mm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4797852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JST50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487070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JST57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57mm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105600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JST64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64mm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3472614"/>
                  </a:ext>
                </a:extLst>
              </a:tr>
            </a:tbl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4EBF14DB-B872-4CBB-8F85-73AEBA72337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65127" y="1282071"/>
          <a:ext cx="1779139" cy="2157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65" name="비트맵 이미지" r:id="rId4" imgW="3764160" imgH="4564440" progId="PBrush">
                  <p:embed/>
                </p:oleObj>
              </mc:Choice>
              <mc:Fallback>
                <p:oleObj name="비트맵 이미지" r:id="rId4" imgW="3764160" imgH="4564440" progId="PBrush">
                  <p:embed/>
                  <p:pic>
                    <p:nvPicPr>
                      <p:cNvPr id="0" name="Picture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65127" y="1282071"/>
                        <a:ext cx="1779139" cy="21573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0D9D128D-4979-4835-84FD-15E8FAE2FD7F}"/>
              </a:ext>
            </a:extLst>
          </p:cNvPr>
          <p:cNvSpPr txBox="1"/>
          <p:nvPr/>
        </p:nvSpPr>
        <p:spPr>
          <a:xfrm>
            <a:off x="1783956" y="1271670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JST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14GA Concrete Nail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465E93B-1438-4A3B-96C3-4ACCB4B37203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A674B7E-FF76-4E73-9F87-2EC7AAD8ECA5}"/>
              </a:ext>
            </a:extLst>
          </p:cNvPr>
          <p:cNvSpPr txBox="1"/>
          <p:nvPr/>
        </p:nvSpPr>
        <p:spPr>
          <a:xfrm>
            <a:off x="5796898" y="349455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935239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002CFF0-9C31-46E3-ABA9-16B9F9300F84}"/>
              </a:ext>
            </a:extLst>
          </p:cNvPr>
          <p:cNvSpPr txBox="1"/>
          <p:nvPr/>
        </p:nvSpPr>
        <p:spPr>
          <a:xfrm>
            <a:off x="1783956" y="1271670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JST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14GA Concrete Nail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FB30279-A56C-4A32-AD76-E9C4F16A42F1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E33973-983C-4731-9ED8-73ACC7D98B74}"/>
              </a:ext>
            </a:extLst>
          </p:cNvPr>
          <p:cNvSpPr txBox="1"/>
          <p:nvPr/>
        </p:nvSpPr>
        <p:spPr>
          <a:xfrm>
            <a:off x="5796898" y="349455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21" name="개체 20">
            <a:extLst>
              <a:ext uri="{FF2B5EF4-FFF2-40B4-BE49-F238E27FC236}">
                <a16:creationId xmlns:a16="http://schemas.microsoft.com/office/drawing/2014/main" id="{4CE6F6FB-AD48-4AAC-94F6-6790E87A76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369471"/>
              </p:ext>
            </p:extLst>
          </p:nvPr>
        </p:nvGraphicFramePr>
        <p:xfrm>
          <a:off x="2095499" y="2208659"/>
          <a:ext cx="9673167" cy="40960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42" name="비트맵 이미지" r:id="rId4" imgW="10347840" imgH="4381560" progId="PBrush">
                  <p:embed/>
                </p:oleObj>
              </mc:Choice>
              <mc:Fallback>
                <p:oleObj name="비트맵 이미지" r:id="rId4" imgW="10347840" imgH="4381560" progId="PBrush">
                  <p:embed/>
                  <p:pic>
                    <p:nvPicPr>
                      <p:cNvPr id="0" name="Picture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499" y="2208659"/>
                        <a:ext cx="9673167" cy="409603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2589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83956" y="1271670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FST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15GA Mini Concrete Nail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06BD959-1FFE-4614-B9D7-9D811D1DDFAF}"/>
              </a:ext>
            </a:extLst>
          </p:cNvPr>
          <p:cNvSpPr/>
          <p:nvPr/>
        </p:nvSpPr>
        <p:spPr>
          <a:xfrm>
            <a:off x="5798196" y="1282071"/>
            <a:ext cx="3057128" cy="2157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사진</a:t>
            </a:r>
          </a:p>
        </p:txBody>
      </p:sp>
      <p:graphicFrame>
        <p:nvGraphicFramePr>
          <p:cNvPr id="3" name="표 3">
            <a:extLst>
              <a:ext uri="{FF2B5EF4-FFF2-40B4-BE49-F238E27FC236}">
                <a16:creationId xmlns:a16="http://schemas.microsoft.com/office/drawing/2014/main" id="{B5E2543C-8F86-49CC-AB65-09AD0CCFE5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043341"/>
              </p:ext>
            </p:extLst>
          </p:nvPr>
        </p:nvGraphicFramePr>
        <p:xfrm>
          <a:off x="6104459" y="3505195"/>
          <a:ext cx="5089934" cy="32918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240418">
                  <a:extLst>
                    <a:ext uri="{9D8B030D-6E8A-4147-A177-3AD203B41FA5}">
                      <a16:colId xmlns:a16="http://schemas.microsoft.com/office/drawing/2014/main" val="3624318418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3815037142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4209192518"/>
                    </a:ext>
                  </a:extLst>
                </a:gridCol>
              </a:tblGrid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PCS/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사용타카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FST15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15mm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1,500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rowSpan="11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CS15/50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FST18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18mm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1,500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FST20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1,500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FST22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22mm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1,500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3433457"/>
                  </a:ext>
                </a:extLst>
              </a:tr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FST25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25mm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1,500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4797852"/>
                  </a:ext>
                </a:extLst>
              </a:tr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FST30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1,500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487070"/>
                  </a:ext>
                </a:extLst>
              </a:tr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FST32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32mm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1,500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105600"/>
                  </a:ext>
                </a:extLst>
              </a:tr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FST35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35mm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1,500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3472614"/>
                  </a:ext>
                </a:extLst>
              </a:tr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FST40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1,500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4711054"/>
                  </a:ext>
                </a:extLst>
              </a:tr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FST45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45mm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1,500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7942637"/>
                  </a:ext>
                </a:extLst>
              </a:tr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FST50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1,500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05605629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C28C4E1-F45F-4737-8FED-092AA27348DA}"/>
              </a:ext>
            </a:extLst>
          </p:cNvPr>
          <p:cNvSpPr txBox="1"/>
          <p:nvPr/>
        </p:nvSpPr>
        <p:spPr>
          <a:xfrm>
            <a:off x="1791187" y="2160093"/>
            <a:ext cx="361054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사용타카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CS15/50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작업용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경량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몰딩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걸레받이 고정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문틀 고정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경량 철골 분야에서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스터드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런너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알루미늄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몰딩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등을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바닥이나 벽에 고정할 때 주로 사용합니다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걸레받이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작업시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본드와 함께 사용하여 단단히 고정되게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해주는 역할을 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59595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646A940-236B-4C03-8513-28A47F663521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3EAC668-BCC9-4B49-BF31-90D93D0ECFAD}"/>
              </a:ext>
            </a:extLst>
          </p:cNvPr>
          <p:cNvSpPr txBox="1"/>
          <p:nvPr/>
        </p:nvSpPr>
        <p:spPr>
          <a:xfrm>
            <a:off x="5796898" y="349455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7CBADF08-C913-4205-BD56-4567C6508B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950025"/>
              </p:ext>
            </p:extLst>
          </p:nvPr>
        </p:nvGraphicFramePr>
        <p:xfrm>
          <a:off x="9092160" y="1282071"/>
          <a:ext cx="1922974" cy="21644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0" name="비트맵 이미지" r:id="rId4" imgW="4374000" imgH="4922640" progId="PBrush">
                  <p:embed/>
                </p:oleObj>
              </mc:Choice>
              <mc:Fallback>
                <p:oleObj name="비트맵 이미지" r:id="rId4" imgW="4374000" imgH="4922640" progId="PBrush">
                  <p:embed/>
                  <p:pic>
                    <p:nvPicPr>
                      <p:cNvPr id="0" name="Picture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2160" y="1282071"/>
                        <a:ext cx="1922974" cy="216447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57814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83956" y="1271670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CS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Concrete Nail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06BD959-1FFE-4614-B9D7-9D811D1DDFAF}"/>
              </a:ext>
            </a:extLst>
          </p:cNvPr>
          <p:cNvSpPr/>
          <p:nvPr/>
        </p:nvSpPr>
        <p:spPr>
          <a:xfrm>
            <a:off x="5798196" y="1282071"/>
            <a:ext cx="3057128" cy="2157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사진</a:t>
            </a:r>
          </a:p>
        </p:txBody>
      </p:sp>
      <p:graphicFrame>
        <p:nvGraphicFramePr>
          <p:cNvPr id="3" name="표 3">
            <a:extLst>
              <a:ext uri="{FF2B5EF4-FFF2-40B4-BE49-F238E27FC236}">
                <a16:creationId xmlns:a16="http://schemas.microsoft.com/office/drawing/2014/main" id="{B5E2543C-8F86-49CC-AB65-09AD0CCFE5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393371"/>
              </p:ext>
            </p:extLst>
          </p:nvPr>
        </p:nvGraphicFramePr>
        <p:xfrm>
          <a:off x="6104459" y="3505195"/>
          <a:ext cx="5089934" cy="32918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240418">
                  <a:extLst>
                    <a:ext uri="{9D8B030D-6E8A-4147-A177-3AD203B41FA5}">
                      <a16:colId xmlns:a16="http://schemas.microsoft.com/office/drawing/2014/main" val="3624318418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3815037142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4209192518"/>
                    </a:ext>
                  </a:extLst>
                </a:gridCol>
              </a:tblGrid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PCS/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사용타카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CS2619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19mm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rowSpan="11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CS26/38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(16~38mm)</a:t>
                      </a:r>
                    </a:p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CS26/38(S)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(16~38mm)</a:t>
                      </a:r>
                    </a:p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CS26/64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(19~64mm)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CS2622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22mm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CS2625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25mm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CS2632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32mm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3433457"/>
                  </a:ext>
                </a:extLst>
              </a:tr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CS2638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38mm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4797852"/>
                  </a:ext>
                </a:extLst>
              </a:tr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CS2645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45mm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487070"/>
                  </a:ext>
                </a:extLst>
              </a:tr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CS2650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105600"/>
                  </a:ext>
                </a:extLst>
              </a:tr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CS2657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57mm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3472614"/>
                  </a:ext>
                </a:extLst>
              </a:tr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CS2660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4711054"/>
                  </a:ext>
                </a:extLst>
              </a:tr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CS2664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64mm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7942637"/>
                  </a:ext>
                </a:extLst>
              </a:tr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CS3016(</a:t>
                      </a:r>
                      <a:r>
                        <a:rPr lang="ko-KR" altLang="en-US" sz="1200" b="1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빔</a:t>
                      </a:r>
                      <a:r>
                        <a:rPr lang="en-US" altLang="ko-KR" sz="1200" b="1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)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16mm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2,000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</a:t>
                      </a:r>
                      <a:r>
                        <a:rPr lang="ko-KR" altLang="en-US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05605629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C28C4E1-F45F-4737-8FED-092AA27348DA}"/>
              </a:ext>
            </a:extLst>
          </p:cNvPr>
          <p:cNvSpPr txBox="1"/>
          <p:nvPr/>
        </p:nvSpPr>
        <p:spPr>
          <a:xfrm>
            <a:off x="1791186" y="2160093"/>
            <a:ext cx="4005712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사용타카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CS26/38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CS26/38(S)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CS26/64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작업용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✽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철판 작업용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경량 철골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경량 칸막이 작업 등에 주로 사용합니다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얇은 철판 및 목재를 콘크리트 면에 고정할 때 사용합니다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ST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핀과 마찬가지로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32mm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이상 길이의 못은 콘크리트에 직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접 사용할 수 없습니다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반드시 목재를 대고 사용하시기 바랍니다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CS3016(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빔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핀은 철판 전용 핀이며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철판을 관통하는 것이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아닌 빔에 고정 만 되는 형식입니다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철판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전용핀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외 다른 사이즈 못은 콘크리트에만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사용가능합니다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59595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0E923E-80B4-4296-88C0-37FC6E54C8BF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32D7718-7855-4FC1-973F-9FE7D46D0516}"/>
              </a:ext>
            </a:extLst>
          </p:cNvPr>
          <p:cNvSpPr txBox="1"/>
          <p:nvPr/>
        </p:nvSpPr>
        <p:spPr>
          <a:xfrm>
            <a:off x="5796898" y="349455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F88C442A-18E8-4D57-AADD-85068F9E74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1749238"/>
              </p:ext>
            </p:extLst>
          </p:nvPr>
        </p:nvGraphicFramePr>
        <p:xfrm>
          <a:off x="9255981" y="1271670"/>
          <a:ext cx="1572886" cy="217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47" name="비트맵 이미지" r:id="rId4" imgW="3322440" imgH="4595040" progId="PBrush">
                  <p:embed/>
                </p:oleObj>
              </mc:Choice>
              <mc:Fallback>
                <p:oleObj name="비트맵 이미지" r:id="rId4" imgW="3322440" imgH="4595040" progId="PBrush">
                  <p:embed/>
                  <p:pic>
                    <p:nvPicPr>
                      <p:cNvPr id="0" name="Picture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55981" y="1271670"/>
                        <a:ext cx="1572886" cy="2175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44594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83956" y="1271670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6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23GA Headless Pin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1791187" y="2041560"/>
            <a:ext cx="3365011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사용타카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630R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640S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베터리타카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B635 (622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 제외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작업용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몰딩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가구마감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고가구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액자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인테리어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못 머리가 없고 못 굵기가 매우 얇아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못자국이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거의 보이지 않습니다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618, 625, 622, 630(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스테인레스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핀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스테인레스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재질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녹방지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효과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사우나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욕실 인테리어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주의사항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스테인레스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재질의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618, 625, 622, 630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 만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녹방지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효과 있음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06BD959-1FFE-4614-B9D7-9D811D1DDFAF}"/>
              </a:ext>
            </a:extLst>
          </p:cNvPr>
          <p:cNvSpPr/>
          <p:nvPr/>
        </p:nvSpPr>
        <p:spPr>
          <a:xfrm>
            <a:off x="5798196" y="1282070"/>
            <a:ext cx="2990204" cy="21469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사진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45C5E7-CC20-43C9-B945-642EC9B04146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AFDBF10-9690-4EBF-A688-180C1AED7889}"/>
              </a:ext>
            </a:extLst>
          </p:cNvPr>
          <p:cNvSpPr txBox="1"/>
          <p:nvPr/>
        </p:nvSpPr>
        <p:spPr>
          <a:xfrm>
            <a:off x="5796898" y="349455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04AE7D78-C9F2-4856-97C3-F4115C707D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335660"/>
              </p:ext>
            </p:extLst>
          </p:nvPr>
        </p:nvGraphicFramePr>
        <p:xfrm>
          <a:off x="9099550" y="1271671"/>
          <a:ext cx="2469180" cy="21469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55" name="비트맵 이미지" r:id="rId4" imgW="4610160" imgH="4008240" progId="PBrush">
                  <p:embed/>
                </p:oleObj>
              </mc:Choice>
              <mc:Fallback>
                <p:oleObj name="비트맵 이미지" r:id="rId4" imgW="4610160" imgH="4008240" progId="PBrush">
                  <p:embed/>
                  <p:pic>
                    <p:nvPicPr>
                      <p:cNvPr id="0" name="Picture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9550" y="1271671"/>
                        <a:ext cx="2469180" cy="21469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04764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83956" y="1271670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6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23GA Headless Pin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3" name="표 3">
            <a:extLst>
              <a:ext uri="{FF2B5EF4-FFF2-40B4-BE49-F238E27FC236}">
                <a16:creationId xmlns:a16="http://schemas.microsoft.com/office/drawing/2014/main" id="{B5E2543C-8F86-49CC-AB65-09AD0CCFE5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568762"/>
              </p:ext>
            </p:extLst>
          </p:nvPr>
        </p:nvGraphicFramePr>
        <p:xfrm>
          <a:off x="3979337" y="1687168"/>
          <a:ext cx="6815664" cy="4360342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660980">
                  <a:extLst>
                    <a:ext uri="{9D8B030D-6E8A-4147-A177-3AD203B41FA5}">
                      <a16:colId xmlns:a16="http://schemas.microsoft.com/office/drawing/2014/main" val="3624318418"/>
                    </a:ext>
                  </a:extLst>
                </a:gridCol>
                <a:gridCol w="1288671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1288671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  <a:gridCol w="1288671">
                  <a:extLst>
                    <a:ext uri="{9D8B030D-6E8A-4147-A177-3AD203B41FA5}">
                      <a16:colId xmlns:a16="http://schemas.microsoft.com/office/drawing/2014/main" val="3815037142"/>
                    </a:ext>
                  </a:extLst>
                </a:gridCol>
                <a:gridCol w="1288671">
                  <a:extLst>
                    <a:ext uri="{9D8B030D-6E8A-4147-A177-3AD203B41FA5}">
                      <a16:colId xmlns:a16="http://schemas.microsoft.com/office/drawing/2014/main" val="4209192518"/>
                    </a:ext>
                  </a:extLst>
                </a:gridCol>
              </a:tblGrid>
              <a:tr h="3114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PCS/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사용타카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31145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610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rowSpan="1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630R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(12~30mm)</a:t>
                      </a:r>
                    </a:p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640S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(12~40mm)</a:t>
                      </a:r>
                    </a:p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B635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(12~30mm)</a:t>
                      </a:r>
                    </a:p>
                    <a:p>
                      <a:pPr algn="ctr" latinLnBrk="1"/>
                      <a:r>
                        <a:rPr lang="en-US" altLang="ko-KR" sz="9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*22mm </a:t>
                      </a:r>
                      <a:r>
                        <a:rPr lang="ko-KR" altLang="en-US" sz="9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사용불가</a:t>
                      </a:r>
                      <a:endParaRPr lang="en-US" altLang="ko-KR" sz="9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31145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612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12mm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31145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615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15mm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  <a:tr h="31145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618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18mm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3433457"/>
                  </a:ext>
                </a:extLst>
              </a:tr>
              <a:tr h="31145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622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22mm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4797852"/>
                  </a:ext>
                </a:extLst>
              </a:tr>
              <a:tr h="31145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625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25mm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487070"/>
                  </a:ext>
                </a:extLst>
              </a:tr>
              <a:tr h="31145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630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105600"/>
                  </a:ext>
                </a:extLst>
              </a:tr>
              <a:tr h="31145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635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35mm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20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7304175"/>
                  </a:ext>
                </a:extLst>
              </a:tr>
              <a:tr h="31145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640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40mm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20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05013990"/>
                  </a:ext>
                </a:extLst>
              </a:tr>
              <a:tr h="31145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618(</a:t>
                      </a:r>
                      <a:r>
                        <a:rPr lang="ko-KR" altLang="en-US" sz="1200" b="1" dirty="0" err="1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스텐</a:t>
                      </a:r>
                      <a:r>
                        <a:rPr lang="en-US" altLang="ko-KR" sz="1200" b="1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)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18mm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</a:t>
                      </a:r>
                      <a:r>
                        <a:rPr lang="ko-KR" altLang="en-US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0155655"/>
                  </a:ext>
                </a:extLst>
              </a:tr>
              <a:tr h="31145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622(</a:t>
                      </a:r>
                      <a:r>
                        <a:rPr lang="ko-KR" altLang="en-US" sz="1200" b="1" dirty="0" err="1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스텐</a:t>
                      </a:r>
                      <a:r>
                        <a:rPr lang="en-US" altLang="ko-KR" sz="1200" b="1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)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22mm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</a:t>
                      </a:r>
                      <a:r>
                        <a:rPr lang="ko-KR" altLang="en-US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7698544"/>
                  </a:ext>
                </a:extLst>
              </a:tr>
              <a:tr h="31145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625(</a:t>
                      </a:r>
                      <a:r>
                        <a:rPr lang="ko-KR" altLang="en-US" sz="1200" b="1" dirty="0" err="1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스텐</a:t>
                      </a:r>
                      <a:r>
                        <a:rPr lang="en-US" altLang="ko-KR" sz="1200" b="1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)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25mm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</a:t>
                      </a:r>
                      <a:r>
                        <a:rPr lang="ko-KR" altLang="en-US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1138559"/>
                  </a:ext>
                </a:extLst>
              </a:tr>
              <a:tr h="31145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630(</a:t>
                      </a:r>
                      <a:r>
                        <a:rPr lang="ko-KR" altLang="en-US" sz="1200" b="1" dirty="0" err="1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스텐</a:t>
                      </a:r>
                      <a:r>
                        <a:rPr lang="en-US" altLang="ko-KR" sz="1200" b="1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)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30mm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</a:t>
                      </a:r>
                      <a:r>
                        <a:rPr lang="ko-KR" altLang="en-US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584628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0345C5E7-CC20-43C9-B945-642EC9B04146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AFDBF10-9690-4EBF-A688-180C1AED7889}"/>
              </a:ext>
            </a:extLst>
          </p:cNvPr>
          <p:cNvSpPr txBox="1"/>
          <p:nvPr/>
        </p:nvSpPr>
        <p:spPr>
          <a:xfrm>
            <a:off x="5796898" y="349455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19927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83956" y="1271670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4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20GA. Crown Staple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1791187" y="2354828"/>
            <a:ext cx="336501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사용타카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422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베터리타카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BF30/422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ㄷ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스테이플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작업용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합판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/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석고보드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인테리어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캐비닛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합판 및 석고보드 등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판재류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부착시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주로 사용합니다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422(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스테인레스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핀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스테인레스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재질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녹방지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효과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사우나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욕실 내장작업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주의사항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스테인레스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재질의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422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 만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녹방지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효과 있음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13" name="개체 12">
            <a:extLst>
              <a:ext uri="{FF2B5EF4-FFF2-40B4-BE49-F238E27FC236}">
                <a16:creationId xmlns:a16="http://schemas.microsoft.com/office/drawing/2014/main" id="{5057F066-9FDA-4A2B-9359-1467BEE74D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8316748"/>
              </p:ext>
            </p:extLst>
          </p:nvPr>
        </p:nvGraphicFramePr>
        <p:xfrm>
          <a:off x="9062237" y="1271670"/>
          <a:ext cx="2748767" cy="2175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0" name="비트맵 이미지" r:id="rId4" imgW="4526280" imgH="3581280" progId="PBrush">
                  <p:embed/>
                </p:oleObj>
              </mc:Choice>
              <mc:Fallback>
                <p:oleObj name="비트맵 이미지" r:id="rId4" imgW="4526280" imgH="3581280" progId="PBrush">
                  <p:embed/>
                  <p:pic>
                    <p:nvPicPr>
                      <p:cNvPr id="0" name="Picture 1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62237" y="1271670"/>
                        <a:ext cx="2748767" cy="21751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4A524A9C-BB38-4D4A-AE09-EB45DB8B26E1}"/>
              </a:ext>
            </a:extLst>
          </p:cNvPr>
          <p:cNvSpPr txBox="1"/>
          <p:nvPr/>
        </p:nvSpPr>
        <p:spPr>
          <a:xfrm>
            <a:off x="188908" y="1277275"/>
            <a:ext cx="15975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06BD959-1FFE-4614-B9D7-9D811D1DDFAF}"/>
              </a:ext>
            </a:extLst>
          </p:cNvPr>
          <p:cNvSpPr/>
          <p:nvPr/>
        </p:nvSpPr>
        <p:spPr>
          <a:xfrm>
            <a:off x="5798196" y="1282071"/>
            <a:ext cx="3057128" cy="2157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사진</a:t>
            </a:r>
          </a:p>
        </p:txBody>
      </p:sp>
      <p:graphicFrame>
        <p:nvGraphicFramePr>
          <p:cNvPr id="3" name="표 3">
            <a:extLst>
              <a:ext uri="{FF2B5EF4-FFF2-40B4-BE49-F238E27FC236}">
                <a16:creationId xmlns:a16="http://schemas.microsoft.com/office/drawing/2014/main" id="{B5E2543C-8F86-49CC-AB65-09AD0CCFE5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316326"/>
              </p:ext>
            </p:extLst>
          </p:nvPr>
        </p:nvGraphicFramePr>
        <p:xfrm>
          <a:off x="6104459" y="3606799"/>
          <a:ext cx="5774274" cy="3163968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240418">
                  <a:extLst>
                    <a:ext uri="{9D8B030D-6E8A-4147-A177-3AD203B41FA5}">
                      <a16:colId xmlns:a16="http://schemas.microsoft.com/office/drawing/2014/main" val="3624318418"/>
                    </a:ext>
                  </a:extLst>
                </a:gridCol>
                <a:gridCol w="684340">
                  <a:extLst>
                    <a:ext uri="{9D8B030D-6E8A-4147-A177-3AD203B41FA5}">
                      <a16:colId xmlns:a16="http://schemas.microsoft.com/office/drawing/2014/main" val="2610288453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3815037142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4209192518"/>
                    </a:ext>
                  </a:extLst>
                </a:gridCol>
              </a:tblGrid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PCS/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사용타카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406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8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4mm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rowSpan="8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422</a:t>
                      </a:r>
                    </a:p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BF30/422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408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8mm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410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413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13mm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3433457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416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16mm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26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4797852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419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19mm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23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487070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422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22mm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105600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422(</a:t>
                      </a:r>
                      <a:r>
                        <a:rPr lang="ko-KR" altLang="en-US" sz="1200" b="1" dirty="0" err="1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스텐</a:t>
                      </a:r>
                      <a:r>
                        <a:rPr lang="en-US" altLang="ko-KR" sz="1200" b="1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)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22mm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20</a:t>
                      </a:r>
                      <a:r>
                        <a:rPr lang="ko-KR" altLang="en-US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73041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70688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83956" y="822932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코일네일못</a:t>
            </a:r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플랫 타입</a:t>
            </a:r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Industrial Coil Nail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06BD959-1FFE-4614-B9D7-9D811D1DDFAF}"/>
              </a:ext>
            </a:extLst>
          </p:cNvPr>
          <p:cNvSpPr/>
          <p:nvPr/>
        </p:nvSpPr>
        <p:spPr>
          <a:xfrm>
            <a:off x="8013517" y="985684"/>
            <a:ext cx="3057128" cy="2157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사진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28C4E1-F45F-4737-8FED-092AA27348DA}"/>
              </a:ext>
            </a:extLst>
          </p:cNvPr>
          <p:cNvSpPr txBox="1"/>
          <p:nvPr/>
        </p:nvSpPr>
        <p:spPr>
          <a:xfrm>
            <a:off x="1791185" y="1558958"/>
            <a:ext cx="5265066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사용타카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JN55C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JCN55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JN70C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JCN70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JN80C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JCN80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JN100C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JN65S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작업용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팔레트 제작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건축 판넬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마루판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포장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드럼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목조 주택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국내에서 유통되는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크게 플랫 타입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돔 타입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두 가지로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유통됩니다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플랫과 돔의 차이첨은 못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감김형태에서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차이가 있습니다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플랫 타입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못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감김형태가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평평하게 되어 있음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돔 타입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못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감김형태가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중심부분이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솟아있음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제일타카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핀은 기본적으로 플랫 타입이며 돔 타입은 일부 품목만 취급하고 있습니다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두 가지 타입 모두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작업하는데는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차이는 없습니다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못은 꽈배기 형태의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SC,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민무늬 형태의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SM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으로 나뉩니다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SC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못은 단단히 고정되어야 하는 작업에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SM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은 작업 후 단기간 내에 분해가 필요한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작업에 주로 사용됩니다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DA9343-CA6C-4E81-90C0-78CEB7102A50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4C5724-1557-453D-BAE1-93F7163B1B3F}"/>
              </a:ext>
            </a:extLst>
          </p:cNvPr>
          <p:cNvSpPr txBox="1"/>
          <p:nvPr/>
        </p:nvSpPr>
        <p:spPr>
          <a:xfrm>
            <a:off x="5590112" y="349455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20" name="개체 19">
            <a:extLst>
              <a:ext uri="{FF2B5EF4-FFF2-40B4-BE49-F238E27FC236}">
                <a16:creationId xmlns:a16="http://schemas.microsoft.com/office/drawing/2014/main" id="{EC00A0B4-ED01-42C3-B238-9D4F0007D6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5652475"/>
              </p:ext>
            </p:extLst>
          </p:nvPr>
        </p:nvGraphicFramePr>
        <p:xfrm>
          <a:off x="7056251" y="3381510"/>
          <a:ext cx="1533168" cy="1517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8" name="비트맵 이미지" r:id="rId4" imgW="3147120" imgH="3467160" progId="PBrush">
                  <p:embed/>
                </p:oleObj>
              </mc:Choice>
              <mc:Fallback>
                <p:oleObj name="비트맵 이미지" r:id="rId4" imgW="3147120" imgH="3467160" progId="PBrush">
                  <p:embed/>
                  <p:pic>
                    <p:nvPicPr>
                      <p:cNvPr id="0" name="Picture 2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56251" y="3381510"/>
                        <a:ext cx="1533168" cy="15177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개체 20">
            <a:extLst>
              <a:ext uri="{FF2B5EF4-FFF2-40B4-BE49-F238E27FC236}">
                <a16:creationId xmlns:a16="http://schemas.microsoft.com/office/drawing/2014/main" id="{54DCCE09-1402-493F-8B92-607375152A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3486855"/>
              </p:ext>
            </p:extLst>
          </p:nvPr>
        </p:nvGraphicFramePr>
        <p:xfrm>
          <a:off x="8784208" y="3402881"/>
          <a:ext cx="1547136" cy="15299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9" name="비트맵 이미지" r:id="rId6" imgW="2926080" imgH="3543480" progId="PBrush">
                  <p:embed/>
                </p:oleObj>
              </mc:Choice>
              <mc:Fallback>
                <p:oleObj name="비트맵 이미지" r:id="rId6" imgW="2926080" imgH="3543480" progId="PBrush">
                  <p:embed/>
                  <p:pic>
                    <p:nvPicPr>
                      <p:cNvPr id="0" name="Picture 2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84208" y="3402881"/>
                        <a:ext cx="1547136" cy="15299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개체 21">
            <a:extLst>
              <a:ext uri="{FF2B5EF4-FFF2-40B4-BE49-F238E27FC236}">
                <a16:creationId xmlns:a16="http://schemas.microsoft.com/office/drawing/2014/main" id="{EE0BBC4F-56FB-4C35-BDEA-058F62256C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3511241"/>
              </p:ext>
            </p:extLst>
          </p:nvPr>
        </p:nvGraphicFramePr>
        <p:xfrm>
          <a:off x="10526133" y="3379268"/>
          <a:ext cx="1547136" cy="1536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0" name="비트맵 이미지" r:id="rId8" imgW="2941200" imgH="3977640" progId="PBrush">
                  <p:embed/>
                </p:oleObj>
              </mc:Choice>
              <mc:Fallback>
                <p:oleObj name="비트맵 이미지" r:id="rId8" imgW="2941200" imgH="3977640" progId="PBrush">
                  <p:embed/>
                  <p:pic>
                    <p:nvPicPr>
                      <p:cNvPr id="0" name="Picture 2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26133" y="3379268"/>
                        <a:ext cx="1547136" cy="153604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개체 22">
            <a:extLst>
              <a:ext uri="{FF2B5EF4-FFF2-40B4-BE49-F238E27FC236}">
                <a16:creationId xmlns:a16="http://schemas.microsoft.com/office/drawing/2014/main" id="{301E0429-B5EF-4961-944E-4EF33B227A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8578556"/>
              </p:ext>
            </p:extLst>
          </p:nvPr>
        </p:nvGraphicFramePr>
        <p:xfrm>
          <a:off x="7056251" y="5101408"/>
          <a:ext cx="1525807" cy="1541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1" name="비트맵 이미지" r:id="rId10" imgW="2872800" imgH="4137840" progId="PBrush">
                  <p:embed/>
                </p:oleObj>
              </mc:Choice>
              <mc:Fallback>
                <p:oleObj name="비트맵 이미지" r:id="rId10" imgW="2872800" imgH="4137840" progId="PBrush">
                  <p:embed/>
                  <p:pic>
                    <p:nvPicPr>
                      <p:cNvPr id="0" name="Picture 2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56251" y="5101408"/>
                        <a:ext cx="1525807" cy="15418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개체 23">
            <a:extLst>
              <a:ext uri="{FF2B5EF4-FFF2-40B4-BE49-F238E27FC236}">
                <a16:creationId xmlns:a16="http://schemas.microsoft.com/office/drawing/2014/main" id="{BD886456-78DD-4384-B3B5-BF13F8B275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7390617"/>
              </p:ext>
            </p:extLst>
          </p:nvPr>
        </p:nvGraphicFramePr>
        <p:xfrm>
          <a:off x="8784208" y="5079459"/>
          <a:ext cx="1533062" cy="15432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2" name="비트맵 이미지" r:id="rId12" imgW="2887920" imgH="4099680" progId="PBrush">
                  <p:embed/>
                </p:oleObj>
              </mc:Choice>
              <mc:Fallback>
                <p:oleObj name="비트맵 이미지" r:id="rId12" imgW="2887920" imgH="4099680" progId="PBrush">
                  <p:embed/>
                  <p:pic>
                    <p:nvPicPr>
                      <p:cNvPr id="0" name="Picture 2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84208" y="5079459"/>
                        <a:ext cx="1533062" cy="154327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26685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FDA9343-CA6C-4E81-90C0-78CEB7102A50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4C5724-1557-453D-BAE1-93F7163B1B3F}"/>
              </a:ext>
            </a:extLst>
          </p:cNvPr>
          <p:cNvSpPr txBox="1"/>
          <p:nvPr/>
        </p:nvSpPr>
        <p:spPr>
          <a:xfrm>
            <a:off x="5590112" y="349455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18" name="표 3">
            <a:extLst>
              <a:ext uri="{FF2B5EF4-FFF2-40B4-BE49-F238E27FC236}">
                <a16:creationId xmlns:a16="http://schemas.microsoft.com/office/drawing/2014/main" id="{9F7BDD05-24A8-41EB-B24A-198B240E5B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406641"/>
              </p:ext>
            </p:extLst>
          </p:nvPr>
        </p:nvGraphicFramePr>
        <p:xfrm>
          <a:off x="3934494" y="1422383"/>
          <a:ext cx="7901906" cy="521208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294674">
                  <a:extLst>
                    <a:ext uri="{9D8B030D-6E8A-4147-A177-3AD203B41FA5}">
                      <a16:colId xmlns:a16="http://schemas.microsoft.com/office/drawing/2014/main" val="266980299"/>
                    </a:ext>
                  </a:extLst>
                </a:gridCol>
                <a:gridCol w="1294674">
                  <a:extLst>
                    <a:ext uri="{9D8B030D-6E8A-4147-A177-3AD203B41FA5}">
                      <a16:colId xmlns:a16="http://schemas.microsoft.com/office/drawing/2014/main" val="1671866296"/>
                    </a:ext>
                  </a:extLst>
                </a:gridCol>
                <a:gridCol w="782891">
                  <a:extLst>
                    <a:ext uri="{9D8B030D-6E8A-4147-A177-3AD203B41FA5}">
                      <a16:colId xmlns:a16="http://schemas.microsoft.com/office/drawing/2014/main" val="3624318418"/>
                    </a:ext>
                  </a:extLst>
                </a:gridCol>
                <a:gridCol w="1176867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1343858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  <a:gridCol w="679675">
                  <a:extLst>
                    <a:ext uri="{9D8B030D-6E8A-4147-A177-3AD203B41FA5}">
                      <a16:colId xmlns:a16="http://schemas.microsoft.com/office/drawing/2014/main" val="3815037142"/>
                    </a:ext>
                  </a:extLst>
                </a:gridCol>
                <a:gridCol w="1329267">
                  <a:extLst>
                    <a:ext uri="{9D8B030D-6E8A-4147-A177-3AD203B41FA5}">
                      <a16:colId xmlns:a16="http://schemas.microsoft.com/office/drawing/2014/main" val="4209192518"/>
                    </a:ext>
                  </a:extLst>
                </a:gridCol>
              </a:tblGrid>
              <a:tr h="24954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타입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err="1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못직경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PCS/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사용타카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249545">
                <a:tc rowSpan="18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SC</a:t>
                      </a:r>
                    </a:p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스크류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)</a:t>
                      </a:r>
                    </a:p>
                    <a:p>
                      <a:pPr algn="ctr" latinLnBrk="1"/>
                      <a:endParaRPr lang="en-US" altLang="ko-KR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SM</a:t>
                      </a:r>
                    </a:p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민무늬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)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2125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Ø2.1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25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16,000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18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JN55C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(25~57mm)</a:t>
                      </a:r>
                    </a:p>
                    <a:p>
                      <a:pPr algn="ctr" latinLnBrk="1"/>
                      <a:endParaRPr lang="en-US" altLang="ko-KR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JCN55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(25~57mm)</a:t>
                      </a:r>
                    </a:p>
                    <a:p>
                      <a:pPr algn="ctr" latinLnBrk="1"/>
                      <a:endParaRPr lang="en-US" altLang="ko-KR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JN70C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(45~70mm)</a:t>
                      </a:r>
                    </a:p>
                    <a:p>
                      <a:pPr algn="ctr" latinLnBrk="1"/>
                      <a:endParaRPr lang="en-US" altLang="ko-KR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JCN70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(45~70mm)</a:t>
                      </a:r>
                    </a:p>
                    <a:p>
                      <a:pPr algn="ctr" latinLnBrk="1"/>
                      <a:endParaRPr lang="en-US" altLang="ko-KR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JN80C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(50~83mm)</a:t>
                      </a:r>
                    </a:p>
                    <a:p>
                      <a:pPr algn="ctr" latinLnBrk="1"/>
                      <a:endParaRPr lang="en-US" altLang="ko-KR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JCN80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(50~83mm)</a:t>
                      </a:r>
                    </a:p>
                    <a:p>
                      <a:pPr algn="ctr" latinLnBrk="1"/>
                      <a:endParaRPr lang="en-US" altLang="ko-KR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JN100C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(65~100mm)</a:t>
                      </a:r>
                    </a:p>
                    <a:p>
                      <a:pPr algn="ctr" latinLnBrk="1"/>
                      <a:endParaRPr lang="en-US" altLang="ko-KR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JN65S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(45~65mm)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2132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32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16,000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2138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38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16,000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2145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45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16,000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3433457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2150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12,000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4797852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2345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Ø2.3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45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9,000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487070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2350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9,000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105600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2357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57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9,000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7304175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2545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Ø2.5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45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9,000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05013990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2550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9,000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0155655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2557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57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9,000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7698544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2565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65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9,000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1138559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2570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70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9,000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584628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2965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Ø2.9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65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9,000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71044161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2975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75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57323939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3183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Ø3.1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83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16184445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3190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90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45957385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31100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2,250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87593071"/>
                  </a:ext>
                </a:extLst>
              </a:tr>
            </a:tbl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3FCF7329-AB33-4A62-88CD-DC60D587C29C}"/>
              </a:ext>
            </a:extLst>
          </p:cNvPr>
          <p:cNvSpPr txBox="1"/>
          <p:nvPr/>
        </p:nvSpPr>
        <p:spPr>
          <a:xfrm>
            <a:off x="1783956" y="949937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코일네일못</a:t>
            </a:r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플랫 타입</a:t>
            </a:r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Industrial Coil Nail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653041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92423" y="1277273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코일네일못</a:t>
            </a:r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돔 타입</a:t>
            </a:r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Industrial Coil Nail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06BD959-1FFE-4614-B9D7-9D811D1DDFAF}"/>
              </a:ext>
            </a:extLst>
          </p:cNvPr>
          <p:cNvSpPr/>
          <p:nvPr/>
        </p:nvSpPr>
        <p:spPr>
          <a:xfrm>
            <a:off x="6112934" y="1277273"/>
            <a:ext cx="3057128" cy="2157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사진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28C4E1-F45F-4737-8FED-092AA27348DA}"/>
              </a:ext>
            </a:extLst>
          </p:cNvPr>
          <p:cNvSpPr txBox="1"/>
          <p:nvPr/>
        </p:nvSpPr>
        <p:spPr>
          <a:xfrm>
            <a:off x="1799652" y="2546696"/>
            <a:ext cx="4446242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사용타카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JN50C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작업용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팔레트 제작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마루판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포장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국내에서 유통되는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크게 플랫 타입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돔 타입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두 가지로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유통됩니다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플랫과 돔의 차이첨은 못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감김형태에서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차이가 있습니다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플랫 타입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못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감김형태가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평평하게 되어 있음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돔 타입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못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감김형태가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중심부분이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솟아있음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제일타카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핀은 기본적으로 플랫 타입이며 돔 타입은 일부 품목만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취급하고 있습니다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두 가지 타입 모두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작업하는데는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차이는 없습니다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못은 꽈배기 형태의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SC,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민무늬 형태의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SM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으로 나뉩니다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SC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못은 단단히 고정되어야 하는 작업에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SM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은 작업 후 단기간 내에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분해가 필요한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작업에 주로 사용됩니다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DA9343-CA6C-4E81-90C0-78CEB7102A50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4C5724-1557-453D-BAE1-93F7163B1B3F}"/>
              </a:ext>
            </a:extLst>
          </p:cNvPr>
          <p:cNvSpPr txBox="1"/>
          <p:nvPr/>
        </p:nvSpPr>
        <p:spPr>
          <a:xfrm>
            <a:off x="5590112" y="349455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18" name="개체 17">
            <a:extLst>
              <a:ext uri="{FF2B5EF4-FFF2-40B4-BE49-F238E27FC236}">
                <a16:creationId xmlns:a16="http://schemas.microsoft.com/office/drawing/2014/main" id="{E64946A0-B3A0-4D0F-987B-AA38951889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852070"/>
              </p:ext>
            </p:extLst>
          </p:nvPr>
        </p:nvGraphicFramePr>
        <p:xfrm>
          <a:off x="9462323" y="1277273"/>
          <a:ext cx="1594996" cy="2148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96" name="비트맵 이미지" r:id="rId4" imgW="3710880" imgH="5280840" progId="PBrush">
                  <p:embed/>
                </p:oleObj>
              </mc:Choice>
              <mc:Fallback>
                <p:oleObj name="비트맵 이미지" r:id="rId4" imgW="3710880" imgH="5280840" progId="PBrush">
                  <p:embed/>
                  <p:pic>
                    <p:nvPicPr>
                      <p:cNvPr id="0" name="Picture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2323" y="1277273"/>
                        <a:ext cx="1594996" cy="214860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표 3">
            <a:extLst>
              <a:ext uri="{FF2B5EF4-FFF2-40B4-BE49-F238E27FC236}">
                <a16:creationId xmlns:a16="http://schemas.microsoft.com/office/drawing/2014/main" id="{4DDBE160-3BFB-4655-8EC5-94D81A1CF4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783184"/>
              </p:ext>
            </p:extLst>
          </p:nvPr>
        </p:nvGraphicFramePr>
        <p:xfrm>
          <a:off x="6381363" y="4072451"/>
          <a:ext cx="5463507" cy="204003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895159">
                  <a:extLst>
                    <a:ext uri="{9D8B030D-6E8A-4147-A177-3AD203B41FA5}">
                      <a16:colId xmlns:a16="http://schemas.microsoft.com/office/drawing/2014/main" val="266980299"/>
                    </a:ext>
                  </a:extLst>
                </a:gridCol>
                <a:gridCol w="895159">
                  <a:extLst>
                    <a:ext uri="{9D8B030D-6E8A-4147-A177-3AD203B41FA5}">
                      <a16:colId xmlns:a16="http://schemas.microsoft.com/office/drawing/2014/main" val="1671866296"/>
                    </a:ext>
                  </a:extLst>
                </a:gridCol>
                <a:gridCol w="541304">
                  <a:extLst>
                    <a:ext uri="{9D8B030D-6E8A-4147-A177-3AD203B41FA5}">
                      <a16:colId xmlns:a16="http://schemas.microsoft.com/office/drawing/2014/main" val="3624318418"/>
                    </a:ext>
                  </a:extLst>
                </a:gridCol>
                <a:gridCol w="813705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929165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  <a:gridCol w="469938">
                  <a:extLst>
                    <a:ext uri="{9D8B030D-6E8A-4147-A177-3AD203B41FA5}">
                      <a16:colId xmlns:a16="http://schemas.microsoft.com/office/drawing/2014/main" val="3815037142"/>
                    </a:ext>
                  </a:extLst>
                </a:gridCol>
                <a:gridCol w="919077">
                  <a:extLst>
                    <a:ext uri="{9D8B030D-6E8A-4147-A177-3AD203B41FA5}">
                      <a16:colId xmlns:a16="http://schemas.microsoft.com/office/drawing/2014/main" val="4209192518"/>
                    </a:ext>
                  </a:extLst>
                </a:gridCol>
              </a:tblGrid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타입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err="1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못직경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PCS/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사용타카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395709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SC</a:t>
                      </a:r>
                    </a:p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스크류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)</a:t>
                      </a:r>
                    </a:p>
                    <a:p>
                      <a:pPr algn="ctr" latinLnBrk="1"/>
                      <a:endParaRPr lang="en-US" altLang="ko-KR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SM</a:t>
                      </a:r>
                    </a:p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민무늬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)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2132(D)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Ø2.1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32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16,000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JN50C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(27~50mm)</a:t>
                      </a:r>
                    </a:p>
                    <a:p>
                      <a:pPr algn="ctr" latinLnBrk="1"/>
                      <a:endParaRPr lang="en-US" altLang="ko-KR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39570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2138(D)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38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16,000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39570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2145(D)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45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16,000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  <a:tr h="39570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2150(D)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12,000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3433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29019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92423" y="1277273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루핑네일못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Roofing Coil Nail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06BD959-1FFE-4614-B9D7-9D811D1DDFAF}"/>
              </a:ext>
            </a:extLst>
          </p:cNvPr>
          <p:cNvSpPr/>
          <p:nvPr/>
        </p:nvSpPr>
        <p:spPr>
          <a:xfrm>
            <a:off x="6112934" y="1277273"/>
            <a:ext cx="3057128" cy="2157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사진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28C4E1-F45F-4737-8FED-092AA27348DA}"/>
              </a:ext>
            </a:extLst>
          </p:cNvPr>
          <p:cNvSpPr txBox="1"/>
          <p:nvPr/>
        </p:nvSpPr>
        <p:spPr>
          <a:xfrm>
            <a:off x="1799652" y="2546696"/>
            <a:ext cx="3864548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사용타카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JN45R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작업용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지붕 싱글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목상자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목조 주택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지붕널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고정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지붕 싱글 작업에 주로 사용하는 못입니다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못 머리가 넓어 고정용으로 사용하는 못입니다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DA9343-CA6C-4E81-90C0-78CEB7102A50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4C5724-1557-453D-BAE1-93F7163B1B3F}"/>
              </a:ext>
            </a:extLst>
          </p:cNvPr>
          <p:cNvSpPr txBox="1"/>
          <p:nvPr/>
        </p:nvSpPr>
        <p:spPr>
          <a:xfrm>
            <a:off x="5590112" y="349455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25" name="표 3">
            <a:extLst>
              <a:ext uri="{FF2B5EF4-FFF2-40B4-BE49-F238E27FC236}">
                <a16:creationId xmlns:a16="http://schemas.microsoft.com/office/drawing/2014/main" id="{4DDBE160-3BFB-4655-8EC5-94D81A1CF4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591613"/>
              </p:ext>
            </p:extLst>
          </p:nvPr>
        </p:nvGraphicFramePr>
        <p:xfrm>
          <a:off x="6381363" y="4072451"/>
          <a:ext cx="4568348" cy="1644327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895159">
                  <a:extLst>
                    <a:ext uri="{9D8B030D-6E8A-4147-A177-3AD203B41FA5}">
                      <a16:colId xmlns:a16="http://schemas.microsoft.com/office/drawing/2014/main" val="1671866296"/>
                    </a:ext>
                  </a:extLst>
                </a:gridCol>
                <a:gridCol w="541304">
                  <a:extLst>
                    <a:ext uri="{9D8B030D-6E8A-4147-A177-3AD203B41FA5}">
                      <a16:colId xmlns:a16="http://schemas.microsoft.com/office/drawing/2014/main" val="3624318418"/>
                    </a:ext>
                  </a:extLst>
                </a:gridCol>
                <a:gridCol w="813705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929165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  <a:gridCol w="469938">
                  <a:extLst>
                    <a:ext uri="{9D8B030D-6E8A-4147-A177-3AD203B41FA5}">
                      <a16:colId xmlns:a16="http://schemas.microsoft.com/office/drawing/2014/main" val="3815037142"/>
                    </a:ext>
                  </a:extLst>
                </a:gridCol>
                <a:gridCol w="919077">
                  <a:extLst>
                    <a:ext uri="{9D8B030D-6E8A-4147-A177-3AD203B41FA5}">
                      <a16:colId xmlns:a16="http://schemas.microsoft.com/office/drawing/2014/main" val="4209192518"/>
                    </a:ext>
                  </a:extLst>
                </a:gridCol>
              </a:tblGrid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err="1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못직경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PCS/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사용타카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R3125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Ø3.1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25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7,200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JN45R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(19~45mm)</a:t>
                      </a:r>
                    </a:p>
                    <a:p>
                      <a:pPr algn="ctr" latinLnBrk="1"/>
                      <a:endParaRPr lang="en-US" altLang="ko-KR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R3132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32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7,200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R3138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38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7,200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</a:tbl>
          </a:graphicData>
        </a:graphic>
      </p:graphicFrame>
      <p:graphicFrame>
        <p:nvGraphicFramePr>
          <p:cNvPr id="11" name="개체 10">
            <a:extLst>
              <a:ext uri="{FF2B5EF4-FFF2-40B4-BE49-F238E27FC236}">
                <a16:creationId xmlns:a16="http://schemas.microsoft.com/office/drawing/2014/main" id="{CA94DE5C-C985-482C-B011-E681B7E2A6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4654736"/>
              </p:ext>
            </p:extLst>
          </p:nvPr>
        </p:nvGraphicFramePr>
        <p:xfrm>
          <a:off x="9410465" y="1277274"/>
          <a:ext cx="1587735" cy="2162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58" name="비트맵 이미지" r:id="rId4" imgW="4922640" imgH="4915080" progId="PBrush">
                  <p:embed/>
                </p:oleObj>
              </mc:Choice>
              <mc:Fallback>
                <p:oleObj name="비트맵 이미지" r:id="rId4" imgW="4922640" imgH="4915080" progId="PBrush">
                  <p:embed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10465" y="1277274"/>
                        <a:ext cx="1587735" cy="21622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23208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92423" y="1277273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FAP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Siding Coil Nail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</a:t>
            </a:r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/ </a:t>
            </a:r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철판용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06BD959-1FFE-4614-B9D7-9D811D1DDFAF}"/>
              </a:ext>
            </a:extLst>
          </p:cNvPr>
          <p:cNvSpPr/>
          <p:nvPr/>
        </p:nvSpPr>
        <p:spPr>
          <a:xfrm>
            <a:off x="6112934" y="1277273"/>
            <a:ext cx="3057128" cy="2157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사진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28C4E1-F45F-4737-8FED-092AA27348DA}"/>
              </a:ext>
            </a:extLst>
          </p:cNvPr>
          <p:cNvSpPr txBox="1"/>
          <p:nvPr/>
        </p:nvSpPr>
        <p:spPr>
          <a:xfrm>
            <a:off x="1799652" y="2546696"/>
            <a:ext cx="3864548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사용타카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JN65S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철판 작업용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지붕 철판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사이딩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데크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59595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또는 합판 등을 철판 면에 고정할 때 사용합니다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드릴로 구멍을 뚫고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피스못으로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체결하는 번거로운 작업을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한 작업으로 해결할 수 있습니다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주의사항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철판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작업시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1.5mm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이하 철판작업만 가능합니다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최초 체결상태에서 체결해제 후 재체결시 못의 결속력이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떨어질 수 있습니다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DA9343-CA6C-4E81-90C0-78CEB7102A50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4C5724-1557-453D-BAE1-93F7163B1B3F}"/>
              </a:ext>
            </a:extLst>
          </p:cNvPr>
          <p:cNvSpPr txBox="1"/>
          <p:nvPr/>
        </p:nvSpPr>
        <p:spPr>
          <a:xfrm>
            <a:off x="5590112" y="349455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25" name="표 3">
            <a:extLst>
              <a:ext uri="{FF2B5EF4-FFF2-40B4-BE49-F238E27FC236}">
                <a16:creationId xmlns:a16="http://schemas.microsoft.com/office/drawing/2014/main" id="{4DDBE160-3BFB-4655-8EC5-94D81A1CF4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209822"/>
              </p:ext>
            </p:extLst>
          </p:nvPr>
        </p:nvGraphicFramePr>
        <p:xfrm>
          <a:off x="6381363" y="4072451"/>
          <a:ext cx="4027044" cy="1644327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895159">
                  <a:extLst>
                    <a:ext uri="{9D8B030D-6E8A-4147-A177-3AD203B41FA5}">
                      <a16:colId xmlns:a16="http://schemas.microsoft.com/office/drawing/2014/main" val="1671866296"/>
                    </a:ext>
                  </a:extLst>
                </a:gridCol>
                <a:gridCol w="813705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929165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  <a:gridCol w="469938">
                  <a:extLst>
                    <a:ext uri="{9D8B030D-6E8A-4147-A177-3AD203B41FA5}">
                      <a16:colId xmlns:a16="http://schemas.microsoft.com/office/drawing/2014/main" val="3815037142"/>
                    </a:ext>
                  </a:extLst>
                </a:gridCol>
                <a:gridCol w="919077">
                  <a:extLst>
                    <a:ext uri="{9D8B030D-6E8A-4147-A177-3AD203B41FA5}">
                      <a16:colId xmlns:a16="http://schemas.microsoft.com/office/drawing/2014/main" val="4209192518"/>
                    </a:ext>
                  </a:extLst>
                </a:gridCol>
              </a:tblGrid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PCS/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사용타카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FAP27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27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JN65S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(27~65mm)</a:t>
                      </a:r>
                    </a:p>
                    <a:p>
                      <a:pPr algn="ctr" latinLnBrk="1"/>
                      <a:endParaRPr lang="en-US" altLang="ko-KR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FAP32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32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FAP38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38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</a:tbl>
          </a:graphicData>
        </a:graphic>
      </p:graphicFrame>
      <p:graphicFrame>
        <p:nvGraphicFramePr>
          <p:cNvPr id="11" name="개체 10">
            <a:extLst>
              <a:ext uri="{FF2B5EF4-FFF2-40B4-BE49-F238E27FC236}">
                <a16:creationId xmlns:a16="http://schemas.microsoft.com/office/drawing/2014/main" id="{CA94DE5C-C985-482C-B011-E681B7E2A69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410465" y="1277274"/>
          <a:ext cx="1587735" cy="2162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82" name="비트맵 이미지" r:id="rId4" imgW="4922640" imgH="4915080" progId="PBrush">
                  <p:embed/>
                </p:oleObj>
              </mc:Choice>
              <mc:Fallback>
                <p:oleObj name="비트맵 이미지" r:id="rId4" imgW="4922640" imgH="4915080" progId="PBrush">
                  <p:embed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10465" y="1277274"/>
                        <a:ext cx="1587735" cy="21622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97290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92423" y="1277273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Framing Nail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06BD959-1FFE-4614-B9D7-9D811D1DDFAF}"/>
              </a:ext>
            </a:extLst>
          </p:cNvPr>
          <p:cNvSpPr/>
          <p:nvPr/>
        </p:nvSpPr>
        <p:spPr>
          <a:xfrm>
            <a:off x="7992707" y="1243602"/>
            <a:ext cx="3057128" cy="2157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사진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28C4E1-F45F-4737-8FED-092AA27348DA}"/>
              </a:ext>
            </a:extLst>
          </p:cNvPr>
          <p:cNvSpPr txBox="1"/>
          <p:nvPr/>
        </p:nvSpPr>
        <p:spPr>
          <a:xfrm>
            <a:off x="1799651" y="2546696"/>
            <a:ext cx="532270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사용타카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FN21/90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JN21/90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JAF130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JAF160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작업용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목조 주택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건축 판넬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포장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전선 드럼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파렛트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스틱네일못은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도금 형태에 따라 아연도금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(HDG)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전기도금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(EG)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무도금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(BRT)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으로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구분됩니다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아연도금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(HDG) &gt;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전기도금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(EG)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&gt;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무도금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(BRT)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순서로 도금 품질이 좋습니다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제일타카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아연도금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(HDG)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은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오랜시간이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지나도 녹이 발생할 확률이 적습니다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못은 꽈배기 형태의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SC,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민무늬 형태의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SM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으로 나뉩니다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꽈배기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(SC)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못은 단단히 고정되어야 하는 작업에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민무늬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(SM)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는 작업 후 단기간 내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분해가 필요한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작업에 주로 사용됩니다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4C5724-1557-453D-BAE1-93F7163B1B3F}"/>
              </a:ext>
            </a:extLst>
          </p:cNvPr>
          <p:cNvSpPr txBox="1"/>
          <p:nvPr/>
        </p:nvSpPr>
        <p:spPr>
          <a:xfrm>
            <a:off x="5590112" y="349455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7F5FC2-CFEB-4B12-BA18-2274C40E78AA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12" name="개체 11">
            <a:extLst>
              <a:ext uri="{FF2B5EF4-FFF2-40B4-BE49-F238E27FC236}">
                <a16:creationId xmlns:a16="http://schemas.microsoft.com/office/drawing/2014/main" id="{F8FD401B-029E-4C66-8BD7-2E7A2AB0F9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501451"/>
              </p:ext>
            </p:extLst>
          </p:nvPr>
        </p:nvGraphicFramePr>
        <p:xfrm>
          <a:off x="9650326" y="3569120"/>
          <a:ext cx="2301044" cy="31418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49" name="비트맵 이미지" r:id="rId4" imgW="3032640" imgH="3924360" progId="PBrush">
                  <p:embed/>
                </p:oleObj>
              </mc:Choice>
              <mc:Fallback>
                <p:oleObj name="비트맵 이미지" r:id="rId4" imgW="3032640" imgH="3924360" progId="PBrush">
                  <p:embed/>
                  <p:pic>
                    <p:nvPicPr>
                      <p:cNvPr id="0" name="Picture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50326" y="3569120"/>
                        <a:ext cx="2301044" cy="314181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개체 19">
            <a:extLst>
              <a:ext uri="{FF2B5EF4-FFF2-40B4-BE49-F238E27FC236}">
                <a16:creationId xmlns:a16="http://schemas.microsoft.com/office/drawing/2014/main" id="{C66E421D-6AC6-41DE-AC16-F03B45C9C9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504312"/>
              </p:ext>
            </p:extLst>
          </p:nvPr>
        </p:nvGraphicFramePr>
        <p:xfrm>
          <a:off x="7122360" y="3574161"/>
          <a:ext cx="2301044" cy="31412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50" name="비트맵 이미지" r:id="rId6" imgW="2819520" imgH="4358520" progId="PBrush">
                  <p:embed/>
                </p:oleObj>
              </mc:Choice>
              <mc:Fallback>
                <p:oleObj name="비트맵 이미지" r:id="rId6" imgW="2819520" imgH="4358520" progId="PBrush">
                  <p:embed/>
                  <p:pic>
                    <p:nvPicPr>
                      <p:cNvPr id="0" name="Picture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22360" y="3574161"/>
                        <a:ext cx="2301044" cy="31412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71446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92423" y="1277273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Framing Nail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4C5724-1557-453D-BAE1-93F7163B1B3F}"/>
              </a:ext>
            </a:extLst>
          </p:cNvPr>
          <p:cNvSpPr txBox="1"/>
          <p:nvPr/>
        </p:nvSpPr>
        <p:spPr>
          <a:xfrm>
            <a:off x="5590112" y="349455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7F5FC2-CFEB-4B12-BA18-2274C40E78AA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12" name="표 3">
            <a:extLst>
              <a:ext uri="{FF2B5EF4-FFF2-40B4-BE49-F238E27FC236}">
                <a16:creationId xmlns:a16="http://schemas.microsoft.com/office/drawing/2014/main" id="{D55E8EA4-B25E-4F4F-BCFE-0B03670952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635289"/>
              </p:ext>
            </p:extLst>
          </p:nvPr>
        </p:nvGraphicFramePr>
        <p:xfrm>
          <a:off x="3852333" y="1345009"/>
          <a:ext cx="8000999" cy="48463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066986">
                  <a:extLst>
                    <a:ext uri="{9D8B030D-6E8A-4147-A177-3AD203B41FA5}">
                      <a16:colId xmlns:a16="http://schemas.microsoft.com/office/drawing/2014/main" val="3649947912"/>
                    </a:ext>
                  </a:extLst>
                </a:gridCol>
                <a:gridCol w="1066986">
                  <a:extLst>
                    <a:ext uri="{9D8B030D-6E8A-4147-A177-3AD203B41FA5}">
                      <a16:colId xmlns:a16="http://schemas.microsoft.com/office/drawing/2014/main" val="1889549794"/>
                    </a:ext>
                  </a:extLst>
                </a:gridCol>
                <a:gridCol w="1066986">
                  <a:extLst>
                    <a:ext uri="{9D8B030D-6E8A-4147-A177-3AD203B41FA5}">
                      <a16:colId xmlns:a16="http://schemas.microsoft.com/office/drawing/2014/main" val="2646043402"/>
                    </a:ext>
                  </a:extLst>
                </a:gridCol>
                <a:gridCol w="1066986">
                  <a:extLst>
                    <a:ext uri="{9D8B030D-6E8A-4147-A177-3AD203B41FA5}">
                      <a16:colId xmlns:a16="http://schemas.microsoft.com/office/drawing/2014/main" val="1671866296"/>
                    </a:ext>
                  </a:extLst>
                </a:gridCol>
                <a:gridCol w="969895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1107520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  <a:gridCol w="560144">
                  <a:extLst>
                    <a:ext uri="{9D8B030D-6E8A-4147-A177-3AD203B41FA5}">
                      <a16:colId xmlns:a16="http://schemas.microsoft.com/office/drawing/2014/main" val="3815037142"/>
                    </a:ext>
                  </a:extLst>
                </a:gridCol>
                <a:gridCol w="1095496">
                  <a:extLst>
                    <a:ext uri="{9D8B030D-6E8A-4147-A177-3AD203B41FA5}">
                      <a16:colId xmlns:a16="http://schemas.microsoft.com/office/drawing/2014/main" val="4209192518"/>
                    </a:ext>
                  </a:extLst>
                </a:gridCol>
              </a:tblGrid>
              <a:tr h="24954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도금방식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형태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err="1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못직경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PCS/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사용타카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249545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아연도금</a:t>
                      </a:r>
                      <a:endParaRPr lang="en-US" altLang="ko-KR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(HDG)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10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꽈배기</a:t>
                      </a:r>
                      <a:endParaRPr lang="en-US" altLang="ko-KR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(SC)</a:t>
                      </a:r>
                    </a:p>
                    <a:p>
                      <a:pPr algn="ctr" latinLnBrk="1"/>
                      <a:endParaRPr lang="en-US" altLang="ko-KR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민무늬</a:t>
                      </a:r>
                      <a:endParaRPr lang="en-US" altLang="ko-KR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(SM)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2950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Ø2.9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16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FN21/90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(50~90mm)</a:t>
                      </a:r>
                    </a:p>
                    <a:p>
                      <a:pPr algn="ctr" latinLnBrk="1"/>
                      <a:endParaRPr lang="en-US" altLang="ko-KR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JN21/90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(65~90mm)</a:t>
                      </a:r>
                    </a:p>
                    <a:p>
                      <a:pPr algn="ctr" latinLnBrk="1"/>
                      <a:endParaRPr lang="en-US" altLang="ko-KR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JAF130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Ø3.8</a:t>
                      </a:r>
                      <a:endParaRPr lang="en-US" altLang="ko-KR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(83~130mm)</a:t>
                      </a:r>
                    </a:p>
                    <a:p>
                      <a:pPr algn="ctr" latinLnBrk="1"/>
                      <a:endParaRPr lang="en-US" altLang="ko-KR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JAF160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Ø4.6</a:t>
                      </a:r>
                      <a:endParaRPr lang="en-US" altLang="ko-KR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(100~160mm)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2965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65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3175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Ø3.1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75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3183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83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3433457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3190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90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4797852"/>
                  </a:ext>
                </a:extLst>
              </a:tr>
              <a:tr h="249545">
                <a:tc rowSpan="11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err="1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무도금</a:t>
                      </a:r>
                      <a:endParaRPr lang="en-US" altLang="ko-KR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(BRT)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2950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Ø2.9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487070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2965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65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105600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3175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Ø3.1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75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7304175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3183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83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05013990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3190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90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0155655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6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민무늬</a:t>
                      </a:r>
                      <a:endParaRPr lang="en-US" altLang="ko-KR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(SM)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38110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Ø3.8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110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1,800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7698544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38120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120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1,800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1138559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38130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130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1,700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584628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38140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Ø4.6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140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1,012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71044161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38150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150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1,012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57323939"/>
                  </a:ext>
                </a:extLst>
              </a:tr>
              <a:tr h="24954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38160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160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1,012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161844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03488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92423" y="1277273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보온핀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Insulation Nail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06BD959-1FFE-4614-B9D7-9D811D1DDFAF}"/>
              </a:ext>
            </a:extLst>
          </p:cNvPr>
          <p:cNvSpPr/>
          <p:nvPr/>
        </p:nvSpPr>
        <p:spPr>
          <a:xfrm>
            <a:off x="7992707" y="1243602"/>
            <a:ext cx="3057128" cy="2157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사진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28C4E1-F45F-4737-8FED-092AA27348DA}"/>
              </a:ext>
            </a:extLst>
          </p:cNvPr>
          <p:cNvSpPr txBox="1"/>
          <p:nvPr/>
        </p:nvSpPr>
        <p:spPr>
          <a:xfrm>
            <a:off x="1799651" y="2546696"/>
            <a:ext cx="5322709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사용타카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IN100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IN160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IN220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 작업용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드라이비트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내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외장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단열제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플라스틱 케이스가 단열제를 받쳐주고 내부 콘크리트 못으로 고정하는 방식입니다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단열제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두께와 동일한 길이의 플라스틱 핀을 사용해야 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예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단열제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두께가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70mm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경우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IN70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핀을 사용해야 함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주의사항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천정작업에는 절대 사용해서는 안됩니다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4C5724-1557-453D-BAE1-93F7163B1B3F}"/>
              </a:ext>
            </a:extLst>
          </p:cNvPr>
          <p:cNvSpPr txBox="1"/>
          <p:nvPr/>
        </p:nvSpPr>
        <p:spPr>
          <a:xfrm>
            <a:off x="5394546" y="349455"/>
            <a:ext cx="1402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059C8C9-5F43-4695-BFAB-D3BB084B5633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18" name="개체 17">
            <a:extLst>
              <a:ext uri="{FF2B5EF4-FFF2-40B4-BE49-F238E27FC236}">
                <a16:creationId xmlns:a16="http://schemas.microsoft.com/office/drawing/2014/main" id="{5D217131-4878-4D31-A099-DABE62F388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7394735"/>
              </p:ext>
            </p:extLst>
          </p:nvPr>
        </p:nvGraphicFramePr>
        <p:xfrm>
          <a:off x="7589283" y="3769552"/>
          <a:ext cx="3863975" cy="253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05" name="비트맵 이미지" r:id="rId4" imgW="3863520" imgH="2529720" progId="PBrush">
                  <p:embed/>
                </p:oleObj>
              </mc:Choice>
              <mc:Fallback>
                <p:oleObj name="비트맵 이미지" r:id="rId4" imgW="3863520" imgH="2529720" progId="PBrush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9283" y="3769552"/>
                        <a:ext cx="3863975" cy="2530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9523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92423" y="1277273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인슐레이션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단위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Insulation Nail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콘크리트용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4C5724-1557-453D-BAE1-93F7163B1B3F}"/>
              </a:ext>
            </a:extLst>
          </p:cNvPr>
          <p:cNvSpPr txBox="1"/>
          <p:nvPr/>
        </p:nvSpPr>
        <p:spPr>
          <a:xfrm>
            <a:off x="5394546" y="349455"/>
            <a:ext cx="1402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059C8C9-5F43-4695-BFAB-D3BB084B5633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12" name="표 3">
            <a:extLst>
              <a:ext uri="{FF2B5EF4-FFF2-40B4-BE49-F238E27FC236}">
                <a16:creationId xmlns:a16="http://schemas.microsoft.com/office/drawing/2014/main" id="{3E85870B-F83E-4AF6-85EB-9108D8A71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527234"/>
              </p:ext>
            </p:extLst>
          </p:nvPr>
        </p:nvGraphicFramePr>
        <p:xfrm>
          <a:off x="4275667" y="1387905"/>
          <a:ext cx="7577664" cy="53035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010531">
                  <a:extLst>
                    <a:ext uri="{9D8B030D-6E8A-4147-A177-3AD203B41FA5}">
                      <a16:colId xmlns:a16="http://schemas.microsoft.com/office/drawing/2014/main" val="2357399891"/>
                    </a:ext>
                  </a:extLst>
                </a:gridCol>
                <a:gridCol w="1010531">
                  <a:extLst>
                    <a:ext uri="{9D8B030D-6E8A-4147-A177-3AD203B41FA5}">
                      <a16:colId xmlns:a16="http://schemas.microsoft.com/office/drawing/2014/main" val="2219413718"/>
                    </a:ext>
                  </a:extLst>
                </a:gridCol>
                <a:gridCol w="1010531">
                  <a:extLst>
                    <a:ext uri="{9D8B030D-6E8A-4147-A177-3AD203B41FA5}">
                      <a16:colId xmlns:a16="http://schemas.microsoft.com/office/drawing/2014/main" val="1915008241"/>
                    </a:ext>
                  </a:extLst>
                </a:gridCol>
                <a:gridCol w="1010531">
                  <a:extLst>
                    <a:ext uri="{9D8B030D-6E8A-4147-A177-3AD203B41FA5}">
                      <a16:colId xmlns:a16="http://schemas.microsoft.com/office/drawing/2014/main" val="2646043402"/>
                    </a:ext>
                  </a:extLst>
                </a:gridCol>
                <a:gridCol w="918577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1048922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  <a:gridCol w="530506">
                  <a:extLst>
                    <a:ext uri="{9D8B030D-6E8A-4147-A177-3AD203B41FA5}">
                      <a16:colId xmlns:a16="http://schemas.microsoft.com/office/drawing/2014/main" val="3815037142"/>
                    </a:ext>
                  </a:extLst>
                </a:gridCol>
                <a:gridCol w="1037535">
                  <a:extLst>
                    <a:ext uri="{9D8B030D-6E8A-4147-A177-3AD203B41FA5}">
                      <a16:colId xmlns:a16="http://schemas.microsoft.com/office/drawing/2014/main" val="4209192518"/>
                    </a:ext>
                  </a:extLst>
                </a:gridCol>
              </a:tblGrid>
              <a:tr h="24954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내부 핀 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err="1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단열제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 두께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콘크리트 </a:t>
                      </a:r>
                      <a:endParaRPr lang="en-US" altLang="ko-KR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200" b="0" dirty="0" err="1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타정시</a:t>
                      </a:r>
                      <a:r>
                        <a:rPr lang="ko-KR" altLang="en-US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 </a:t>
                      </a:r>
                      <a:endParaRPr lang="en-US" altLang="ko-KR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박히는 깊이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PCS/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사용타카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24954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IN30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42mm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17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20~22mm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17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IN100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(30~100mm)</a:t>
                      </a:r>
                    </a:p>
                    <a:p>
                      <a:pPr algn="ctr" latinLnBrk="1"/>
                      <a:endParaRPr lang="en-US" altLang="ko-KR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IN160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(30~160mm)</a:t>
                      </a:r>
                    </a:p>
                    <a:p>
                      <a:pPr algn="ctr" latinLnBrk="1"/>
                      <a:endParaRPr lang="en-US" altLang="ko-KR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IN220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(30~220mm)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2495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IN40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2495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IN50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15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52mm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  <a:tr h="2495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IN60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3433457"/>
                  </a:ext>
                </a:extLst>
              </a:tr>
              <a:tr h="2495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IN70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70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70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4797852"/>
                  </a:ext>
                </a:extLst>
              </a:tr>
              <a:tr h="2495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IN80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80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80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487070"/>
                  </a:ext>
                </a:extLst>
              </a:tr>
              <a:tr h="2495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IN90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90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90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105600"/>
                  </a:ext>
                </a:extLst>
              </a:tr>
              <a:tr h="2495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IN100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7304175"/>
                  </a:ext>
                </a:extLst>
              </a:tr>
              <a:tr h="2495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IN110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110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110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05013990"/>
                  </a:ext>
                </a:extLst>
              </a:tr>
              <a:tr h="2495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IN120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120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120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0155655"/>
                  </a:ext>
                </a:extLst>
              </a:tr>
              <a:tr h="2495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IN130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130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130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7698544"/>
                  </a:ext>
                </a:extLst>
              </a:tr>
              <a:tr h="2495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IN140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140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140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1138559"/>
                  </a:ext>
                </a:extLst>
              </a:tr>
              <a:tr h="2495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IN150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150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150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584628"/>
                  </a:ext>
                </a:extLst>
              </a:tr>
              <a:tr h="2495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IN160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160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160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71044161"/>
                  </a:ext>
                </a:extLst>
              </a:tr>
              <a:tr h="2495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IN180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180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180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57323939"/>
                  </a:ext>
                </a:extLst>
              </a:tr>
              <a:tr h="2495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IN200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200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200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16184445"/>
                  </a:ext>
                </a:extLst>
              </a:tr>
              <a:tr h="2495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IN220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220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220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79929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11144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92423" y="1277273"/>
            <a:ext cx="2314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호그링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C-Ring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06BD959-1FFE-4614-B9D7-9D811D1DDFAF}"/>
              </a:ext>
            </a:extLst>
          </p:cNvPr>
          <p:cNvSpPr/>
          <p:nvPr/>
        </p:nvSpPr>
        <p:spPr>
          <a:xfrm>
            <a:off x="7423799" y="1277273"/>
            <a:ext cx="3057128" cy="2157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사진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28C4E1-F45F-4737-8FED-092AA27348DA}"/>
              </a:ext>
            </a:extLst>
          </p:cNvPr>
          <p:cNvSpPr txBox="1"/>
          <p:nvPr/>
        </p:nvSpPr>
        <p:spPr>
          <a:xfrm>
            <a:off x="1799651" y="2097959"/>
            <a:ext cx="4169349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사용타카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JC7C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JC7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JC7E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JC760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C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C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형 핀을 원형으로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감아줌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자동차 시트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침대 스프링 고정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각종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케이지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고정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인삼포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새장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갑각류 포장작업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가방 결속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C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핀을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타카별로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3mm, 5~6mm,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8mm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원형으로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감아주는 형식입니다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4C5724-1557-453D-BAE1-93F7163B1B3F}"/>
              </a:ext>
            </a:extLst>
          </p:cNvPr>
          <p:cNvSpPr txBox="1"/>
          <p:nvPr/>
        </p:nvSpPr>
        <p:spPr>
          <a:xfrm>
            <a:off x="5394546" y="349455"/>
            <a:ext cx="1402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059C8C9-5F43-4695-BFAB-D3BB084B5633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20" name="표 3">
            <a:extLst>
              <a:ext uri="{FF2B5EF4-FFF2-40B4-BE49-F238E27FC236}">
                <a16:creationId xmlns:a16="http://schemas.microsoft.com/office/drawing/2014/main" id="{F82331FE-64A6-44BF-9968-46219A4366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641894"/>
              </p:ext>
            </p:extLst>
          </p:nvPr>
        </p:nvGraphicFramePr>
        <p:xfrm>
          <a:off x="6096000" y="4084300"/>
          <a:ext cx="5765798" cy="1827207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153864">
                  <a:extLst>
                    <a:ext uri="{9D8B030D-6E8A-4147-A177-3AD203B41FA5}">
                      <a16:colId xmlns:a16="http://schemas.microsoft.com/office/drawing/2014/main" val="704463482"/>
                    </a:ext>
                  </a:extLst>
                </a:gridCol>
                <a:gridCol w="1153864">
                  <a:extLst>
                    <a:ext uri="{9D8B030D-6E8A-4147-A177-3AD203B41FA5}">
                      <a16:colId xmlns:a16="http://schemas.microsoft.com/office/drawing/2014/main" val="1671866296"/>
                    </a:ext>
                  </a:extLst>
                </a:gridCol>
                <a:gridCol w="1048870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792069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  <a:gridCol w="668866">
                  <a:extLst>
                    <a:ext uri="{9D8B030D-6E8A-4147-A177-3AD203B41FA5}">
                      <a16:colId xmlns:a16="http://schemas.microsoft.com/office/drawing/2014/main" val="3815037142"/>
                    </a:ext>
                  </a:extLst>
                </a:gridCol>
                <a:gridCol w="948265">
                  <a:extLst>
                    <a:ext uri="{9D8B030D-6E8A-4147-A177-3AD203B41FA5}">
                      <a16:colId xmlns:a16="http://schemas.microsoft.com/office/drawing/2014/main" val="851701930"/>
                    </a:ext>
                  </a:extLst>
                </a:gridCol>
              </a:tblGrid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감김폭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PCS/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사용타카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CR17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17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Ø3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JC760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39570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CR24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23.9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Ø5~6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JC7C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395709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Ø8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JC7</a:t>
                      </a:r>
                    </a:p>
                    <a:p>
                      <a:pPr algn="ctr" latinLnBrk="1"/>
                      <a:endParaRPr lang="en-US" altLang="ko-KR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JC7E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47667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70256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83956" y="1271670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7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20GA. Crown Staple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 </a:t>
            </a:r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/ </a:t>
            </a:r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알루미늄용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1791187" y="2354828"/>
            <a:ext cx="336501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사용타카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722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ㄷ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스테이플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작업용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알루미늄 판재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작업시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사용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간판 프레임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알루미늄 판재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방송용 세트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합판 접목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목재에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각금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우금 고정작업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샌드위치 판넬 위에 고정작업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일반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ㄷ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자형 스테이플 보다 강도가 강하며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알루미늄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타카핀이라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부르기도 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524A9C-BB38-4D4A-AE09-EB45DB8B26E1}"/>
              </a:ext>
            </a:extLst>
          </p:cNvPr>
          <p:cNvSpPr txBox="1"/>
          <p:nvPr/>
        </p:nvSpPr>
        <p:spPr>
          <a:xfrm>
            <a:off x="188908" y="1277275"/>
            <a:ext cx="15975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06BD959-1FFE-4614-B9D7-9D811D1DDFAF}"/>
              </a:ext>
            </a:extLst>
          </p:cNvPr>
          <p:cNvSpPr/>
          <p:nvPr/>
        </p:nvSpPr>
        <p:spPr>
          <a:xfrm>
            <a:off x="5798196" y="1282071"/>
            <a:ext cx="3057128" cy="2157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사진</a:t>
            </a:r>
          </a:p>
        </p:txBody>
      </p:sp>
      <p:graphicFrame>
        <p:nvGraphicFramePr>
          <p:cNvPr id="3" name="표 3">
            <a:extLst>
              <a:ext uri="{FF2B5EF4-FFF2-40B4-BE49-F238E27FC236}">
                <a16:creationId xmlns:a16="http://schemas.microsoft.com/office/drawing/2014/main" id="{B5E2543C-8F86-49CC-AB65-09AD0CCFE5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699750"/>
              </p:ext>
            </p:extLst>
          </p:nvPr>
        </p:nvGraphicFramePr>
        <p:xfrm>
          <a:off x="6112928" y="3606799"/>
          <a:ext cx="5748871" cy="1406208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234961">
                  <a:extLst>
                    <a:ext uri="{9D8B030D-6E8A-4147-A177-3AD203B41FA5}">
                      <a16:colId xmlns:a16="http://schemas.microsoft.com/office/drawing/2014/main" val="3624318418"/>
                    </a:ext>
                  </a:extLst>
                </a:gridCol>
                <a:gridCol w="681330">
                  <a:extLst>
                    <a:ext uri="{9D8B030D-6E8A-4147-A177-3AD203B41FA5}">
                      <a16:colId xmlns:a16="http://schemas.microsoft.com/office/drawing/2014/main" val="2610288453"/>
                    </a:ext>
                  </a:extLst>
                </a:gridCol>
                <a:gridCol w="958145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958145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  <a:gridCol w="958145">
                  <a:extLst>
                    <a:ext uri="{9D8B030D-6E8A-4147-A177-3AD203B41FA5}">
                      <a16:colId xmlns:a16="http://schemas.microsoft.com/office/drawing/2014/main" val="3815037142"/>
                    </a:ext>
                  </a:extLst>
                </a:gridCol>
                <a:gridCol w="958145">
                  <a:extLst>
                    <a:ext uri="{9D8B030D-6E8A-4147-A177-3AD203B41FA5}">
                      <a16:colId xmlns:a16="http://schemas.microsoft.com/office/drawing/2014/main" val="4209192518"/>
                    </a:ext>
                  </a:extLst>
                </a:gridCol>
              </a:tblGrid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PCS/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사용타카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710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7mm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722</a:t>
                      </a:r>
                    </a:p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716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16mm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16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722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22mm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4,800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12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</a:tbl>
          </a:graphicData>
        </a:graphic>
      </p:graphicFrame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E2470100-344E-4DD6-B218-154EA094E5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0807943"/>
              </p:ext>
            </p:extLst>
          </p:nvPr>
        </p:nvGraphicFramePr>
        <p:xfrm>
          <a:off x="9105620" y="1287264"/>
          <a:ext cx="2889005" cy="2113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4" name="비트맵 이미지" r:id="rId4" imgW="4709160" imgH="3444120" progId="PBrush">
                  <p:embed/>
                </p:oleObj>
              </mc:Choice>
              <mc:Fallback>
                <p:oleObj name="비트맵 이미지" r:id="rId4" imgW="4709160" imgH="3444120" progId="PBrush">
                  <p:embed/>
                  <p:pic>
                    <p:nvPicPr>
                      <p:cNvPr id="0" name="Picture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05620" y="1287264"/>
                        <a:ext cx="2889005" cy="21136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57598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92423" y="1277273"/>
            <a:ext cx="2314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호그링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C-Ring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4C5724-1557-453D-BAE1-93F7163B1B3F}"/>
              </a:ext>
            </a:extLst>
          </p:cNvPr>
          <p:cNvSpPr txBox="1"/>
          <p:nvPr/>
        </p:nvSpPr>
        <p:spPr>
          <a:xfrm>
            <a:off x="5394546" y="349455"/>
            <a:ext cx="1402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059C8C9-5F43-4695-BFAB-D3BB084B5633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10" name="개체 9">
            <a:extLst>
              <a:ext uri="{FF2B5EF4-FFF2-40B4-BE49-F238E27FC236}">
                <a16:creationId xmlns:a16="http://schemas.microsoft.com/office/drawing/2014/main" id="{851221D7-12E2-4C72-97AE-CDD0B81D12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5779812"/>
              </p:ext>
            </p:extLst>
          </p:nvPr>
        </p:nvGraphicFramePr>
        <p:xfrm>
          <a:off x="5116399" y="3045491"/>
          <a:ext cx="6027851" cy="181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9" name="비트맵 이미지" r:id="rId4" imgW="5684400" imgH="1714680" progId="PBrush">
                  <p:embed/>
                </p:oleObj>
              </mc:Choice>
              <mc:Fallback>
                <p:oleObj name="비트맵 이미지" r:id="rId4" imgW="5684400" imgH="1714680" progId="PBrush">
                  <p:embed/>
                  <p:pic>
                    <p:nvPicPr>
                      <p:cNvPr id="0" name="Picture 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6399" y="3045491"/>
                        <a:ext cx="6027851" cy="1817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개체 10">
            <a:extLst>
              <a:ext uri="{FF2B5EF4-FFF2-40B4-BE49-F238E27FC236}">
                <a16:creationId xmlns:a16="http://schemas.microsoft.com/office/drawing/2014/main" id="{6523ACEB-D67F-421C-89EE-E118ED7E70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126181"/>
              </p:ext>
            </p:extLst>
          </p:nvPr>
        </p:nvGraphicFramePr>
        <p:xfrm>
          <a:off x="5128661" y="4970016"/>
          <a:ext cx="6006534" cy="181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0" name="비트맵 이미지" r:id="rId6" imgW="5486400" imgH="1661040" progId="PBrush">
                  <p:embed/>
                </p:oleObj>
              </mc:Choice>
              <mc:Fallback>
                <p:oleObj name="비트맵 이미지" r:id="rId6" imgW="5486400" imgH="1661040" progId="PBrush">
                  <p:embed/>
                  <p:pic>
                    <p:nvPicPr>
                      <p:cNvPr id="0" name="Picture 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8661" y="4970016"/>
                        <a:ext cx="6006534" cy="1817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개체 11">
            <a:extLst>
              <a:ext uri="{FF2B5EF4-FFF2-40B4-BE49-F238E27FC236}">
                <a16:creationId xmlns:a16="http://schemas.microsoft.com/office/drawing/2014/main" id="{15BE0F86-5768-4CED-A2CC-A3E04E0019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8130727"/>
              </p:ext>
            </p:extLst>
          </p:nvPr>
        </p:nvGraphicFramePr>
        <p:xfrm>
          <a:off x="5128661" y="1283015"/>
          <a:ext cx="5912397" cy="165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1" name="비트맵 이미지" r:id="rId8" imgW="6896160" imgH="1927800" progId="PBrush">
                  <p:embed/>
                </p:oleObj>
              </mc:Choice>
              <mc:Fallback>
                <p:oleObj name="비트맵 이미지" r:id="rId8" imgW="6896160" imgH="1927800" progId="PBrush">
                  <p:embed/>
                  <p:pic>
                    <p:nvPicPr>
                      <p:cNvPr id="0" name="Picture 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8661" y="1283015"/>
                        <a:ext cx="5912397" cy="1652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11157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92423" y="1277273"/>
            <a:ext cx="277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폴리우레탄 연질 호스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에어호스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28C4E1-F45F-4737-8FED-092AA27348DA}"/>
              </a:ext>
            </a:extLst>
          </p:cNvPr>
          <p:cNvSpPr txBox="1"/>
          <p:nvPr/>
        </p:nvSpPr>
        <p:spPr>
          <a:xfrm>
            <a:off x="1799652" y="2097959"/>
            <a:ext cx="326341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재질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우레탄 에어호스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콤프레셔를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연결시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사용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공압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배관용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공장 라인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일반 호스보다 부드러움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동계 저온 작업 및 부드러운 라인 작업에 용이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내압력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내진동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내부식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내유성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우수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-20℃ ~ 80℃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에서 사용가능 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4C5724-1557-453D-BAE1-93F7163B1B3F}"/>
              </a:ext>
            </a:extLst>
          </p:cNvPr>
          <p:cNvSpPr txBox="1"/>
          <p:nvPr/>
        </p:nvSpPr>
        <p:spPr>
          <a:xfrm>
            <a:off x="5590112" y="349455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9EBE5CCB-E5C0-4F2C-B783-D3DE64199C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9426" y="1277273"/>
            <a:ext cx="2874567" cy="1916378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995CCFA-001B-4D9E-9E38-8A626AB251E9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5AFC2507-C6B4-47A1-B197-BF6BF5331A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114" y="1277273"/>
            <a:ext cx="2874567" cy="1916378"/>
          </a:xfrm>
          <a:prstGeom prst="rect">
            <a:avLst/>
          </a:prstGeom>
        </p:spPr>
      </p:pic>
      <p:graphicFrame>
        <p:nvGraphicFramePr>
          <p:cNvPr id="20" name="표 3">
            <a:extLst>
              <a:ext uri="{FF2B5EF4-FFF2-40B4-BE49-F238E27FC236}">
                <a16:creationId xmlns:a16="http://schemas.microsoft.com/office/drawing/2014/main" id="{923F7F69-86C0-413A-A55B-0D25A7B619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536452"/>
              </p:ext>
            </p:extLst>
          </p:nvPr>
        </p:nvGraphicFramePr>
        <p:xfrm>
          <a:off x="6849397" y="3434798"/>
          <a:ext cx="3165176" cy="30175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240418">
                  <a:extLst>
                    <a:ext uri="{9D8B030D-6E8A-4147-A177-3AD203B41FA5}">
                      <a16:colId xmlns:a16="http://schemas.microsoft.com/office/drawing/2014/main" val="3624318418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</a:tblGrid>
              <a:tr h="25752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사이즈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색상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257528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Ø8*5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10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형광</a:t>
                      </a:r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녹색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25752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15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25752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  <a:tr h="25752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3433457"/>
                  </a:ext>
                </a:extLst>
              </a:tr>
              <a:tr h="25752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4797852"/>
                  </a:ext>
                </a:extLst>
              </a:tr>
              <a:tr h="257528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Ø10*6.5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487070"/>
                  </a:ext>
                </a:extLst>
              </a:tr>
              <a:tr h="25752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15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105600"/>
                  </a:ext>
                </a:extLst>
              </a:tr>
              <a:tr h="25752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3472614"/>
                  </a:ext>
                </a:extLst>
              </a:tr>
              <a:tr h="25752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4711054"/>
                  </a:ext>
                </a:extLst>
              </a:tr>
              <a:tr h="25752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79426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20781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92423" y="1277273"/>
            <a:ext cx="277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폴리우레탄 연질 튜브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에어호스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28C4E1-F45F-4737-8FED-092AA27348DA}"/>
              </a:ext>
            </a:extLst>
          </p:cNvPr>
          <p:cNvSpPr txBox="1"/>
          <p:nvPr/>
        </p:nvSpPr>
        <p:spPr>
          <a:xfrm>
            <a:off x="1799652" y="2097959"/>
            <a:ext cx="326341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재질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우레탄 에어호스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콤프레셔를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연결시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사용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공압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배관용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공장 라인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일반 호스보다 부드러움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내압력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내진동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내부식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내유성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우수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-20℃ ~ 80℃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에서 사용가능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 길이에 따라 재단하여 사용 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4C5724-1557-453D-BAE1-93F7163B1B3F}"/>
              </a:ext>
            </a:extLst>
          </p:cNvPr>
          <p:cNvSpPr txBox="1"/>
          <p:nvPr/>
        </p:nvSpPr>
        <p:spPr>
          <a:xfrm>
            <a:off x="5590112" y="349455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4BDC253B-C5CC-4B08-9C74-E3ED7B7493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385" y="1277274"/>
            <a:ext cx="3900690" cy="2600460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065D49C7-C1AB-4094-90C5-9C47C0806D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384" y="4044099"/>
            <a:ext cx="3900690" cy="2600459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995CCFA-001B-4D9E-9E38-8A626AB251E9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20" name="표 3">
            <a:extLst>
              <a:ext uri="{FF2B5EF4-FFF2-40B4-BE49-F238E27FC236}">
                <a16:creationId xmlns:a16="http://schemas.microsoft.com/office/drawing/2014/main" id="{B14E7EB3-E515-411A-84D8-1DD61D9E59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180633"/>
              </p:ext>
            </p:extLst>
          </p:nvPr>
        </p:nvGraphicFramePr>
        <p:xfrm>
          <a:off x="2345267" y="4999245"/>
          <a:ext cx="2125133" cy="158283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113215">
                  <a:extLst>
                    <a:ext uri="{9D8B030D-6E8A-4147-A177-3AD203B41FA5}">
                      <a16:colId xmlns:a16="http://schemas.microsoft.com/office/drawing/2014/main" val="1671866296"/>
                    </a:ext>
                  </a:extLst>
                </a:gridCol>
                <a:gridCol w="1011918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</a:tblGrid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사이즈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(m)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Ø8*5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Ø10*6.5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Ø12*8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92288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92423" y="1201070"/>
            <a:ext cx="277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PVC 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파워호스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에어호스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28C4E1-F45F-4737-8FED-092AA27348DA}"/>
              </a:ext>
            </a:extLst>
          </p:cNvPr>
          <p:cNvSpPr txBox="1"/>
          <p:nvPr/>
        </p:nvSpPr>
        <p:spPr>
          <a:xfrm>
            <a:off x="1792423" y="1827025"/>
            <a:ext cx="326341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재질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우레탄 에어호스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콤프레셔를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연결시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사용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공장 기계설비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편사조직으로 내압 및 외압에 강합니다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내유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내후성이 탁월합니다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4C5724-1557-453D-BAE1-93F7163B1B3F}"/>
              </a:ext>
            </a:extLst>
          </p:cNvPr>
          <p:cNvSpPr txBox="1"/>
          <p:nvPr/>
        </p:nvSpPr>
        <p:spPr>
          <a:xfrm>
            <a:off x="5590112" y="349455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A26622A7-31C1-48FB-A8EF-E90D9C72D8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455" y="4029761"/>
            <a:ext cx="3900690" cy="260046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995CCFA-001B-4D9E-9E38-8A626AB251E9}"/>
              </a:ext>
            </a:extLst>
          </p:cNvPr>
          <p:cNvSpPr txBox="1"/>
          <p:nvPr/>
        </p:nvSpPr>
        <p:spPr>
          <a:xfrm>
            <a:off x="188908" y="1277273"/>
            <a:ext cx="16035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EA408DBA-A489-4082-B8F0-1EF088B572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455" y="1277273"/>
            <a:ext cx="3900690" cy="260045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F4D8D3D-FE9D-4F50-90A5-DDDE273DA27B}"/>
              </a:ext>
            </a:extLst>
          </p:cNvPr>
          <p:cNvSpPr txBox="1"/>
          <p:nvPr/>
        </p:nvSpPr>
        <p:spPr>
          <a:xfrm>
            <a:off x="1800887" y="4003548"/>
            <a:ext cx="277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 호스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에어호스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5FA32A5-A596-4F5C-9B30-FEB3481836EE}"/>
              </a:ext>
            </a:extLst>
          </p:cNvPr>
          <p:cNvSpPr txBox="1"/>
          <p:nvPr/>
        </p:nvSpPr>
        <p:spPr>
          <a:xfrm>
            <a:off x="1800887" y="4731102"/>
            <a:ext cx="326341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재질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우레탄 에어호스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공장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자동차 에어라인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각종 에어공구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고무에 비해 가볍습니다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유연성이 매우 좋습니다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22" name="표 3">
            <a:extLst>
              <a:ext uri="{FF2B5EF4-FFF2-40B4-BE49-F238E27FC236}">
                <a16:creationId xmlns:a16="http://schemas.microsoft.com/office/drawing/2014/main" id="{9A002B54-FEE0-4E6A-9ACE-891B28EC8D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397876"/>
              </p:ext>
            </p:extLst>
          </p:nvPr>
        </p:nvGraphicFramePr>
        <p:xfrm>
          <a:off x="5433693" y="1390375"/>
          <a:ext cx="1915374" cy="2374254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003336">
                  <a:extLst>
                    <a:ext uri="{9D8B030D-6E8A-4147-A177-3AD203B41FA5}">
                      <a16:colId xmlns:a16="http://schemas.microsoft.com/office/drawing/2014/main" val="1671866296"/>
                    </a:ext>
                  </a:extLst>
                </a:gridCol>
                <a:gridCol w="912038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</a:tblGrid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내경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(m)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Ø10*6.5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Ø10*6.5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15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Ø10*6.5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  <a:tr h="3957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Ø10*6.5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86541356"/>
                  </a:ext>
                </a:extLst>
              </a:tr>
              <a:tr h="3957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Ø10*6.5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8337101"/>
                  </a:ext>
                </a:extLst>
              </a:tr>
            </a:tbl>
          </a:graphicData>
        </a:graphic>
      </p:graphicFrame>
      <p:graphicFrame>
        <p:nvGraphicFramePr>
          <p:cNvPr id="23" name="표 3">
            <a:extLst>
              <a:ext uri="{FF2B5EF4-FFF2-40B4-BE49-F238E27FC236}">
                <a16:creationId xmlns:a16="http://schemas.microsoft.com/office/drawing/2014/main" id="{C1E1CF35-9596-4ADF-A27E-4493DF529E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612990"/>
              </p:ext>
            </p:extLst>
          </p:nvPr>
        </p:nvGraphicFramePr>
        <p:xfrm>
          <a:off x="5427299" y="4736431"/>
          <a:ext cx="1708864" cy="158283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895159">
                  <a:extLst>
                    <a:ext uri="{9D8B030D-6E8A-4147-A177-3AD203B41FA5}">
                      <a16:colId xmlns:a16="http://schemas.microsoft.com/office/drawing/2014/main" val="1671866296"/>
                    </a:ext>
                  </a:extLst>
                </a:gridCol>
                <a:gridCol w="813705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</a:tblGrid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내경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(m)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Ø8*5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Ø8*5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7.5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Ø8*5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6657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92422" y="1218004"/>
            <a:ext cx="4303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/>
            <a:r>
              <a:rPr lang="en-US" altLang="ko-KR" b="1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JITOOL Air Grip</a:t>
            </a:r>
            <a:r>
              <a:rPr lang="en-US" altLang="ko-KR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</a:p>
          <a:p>
            <a:pPr algn="ctr" latinLnBrk="1"/>
            <a:r>
              <a:rPr lang="en-US" altLang="ko-KR" b="1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JITOOL Air Grip Cool</a:t>
            </a:r>
          </a:p>
          <a:p>
            <a:pPr algn="ctr" latinLnBrk="1"/>
            <a:r>
              <a:rPr lang="en-US" altLang="ko-KR" sz="1200" b="1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NBR </a:t>
            </a:r>
            <a:r>
              <a:rPr lang="ko-KR" altLang="en-US" sz="1200" b="1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장갑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28C4E1-F45F-4737-8FED-092AA27348DA}"/>
              </a:ext>
            </a:extLst>
          </p:cNvPr>
          <p:cNvSpPr txBox="1"/>
          <p:nvPr/>
        </p:nvSpPr>
        <p:spPr>
          <a:xfrm>
            <a:off x="1799651" y="2097959"/>
            <a:ext cx="4482615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재질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NBR,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나일론 원사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생산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정밀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원예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작물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창고내 운반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조립 라인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레져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손바닥코팅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면에 자사 고유의 패턴 무늬가 적용되어 미끄럼 방지가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매우 우수합니다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엄선된 원사로 촘촘하게 짜여진 내피는 착용시 뛰어난 그립감과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부드러운 착용감을 제공합니다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우수한 통기성으로 작업 시 손의 피로도를 최소화 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고탄력 손목 밴드는 흘러내림을 방지합니다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맨손보다 편안하고 일반 목장갑보다 안전합니다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오일에도 쉽게 미끄러지지 않아 작업성이 우수합니다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실리콘이 함유되어 있지 않아 지문 및 자국을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남기지않으며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정밀작업에 적합합니다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반복 사용이 가능한 뛰어난 내구성을 지니고 있습니다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공기는 유입하고 땀은 배출하는 통기성이 뛰어납니다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DMF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를 첨가하지 않아 피부에 무해합니다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하계용은 사계절용에 비해 나일론 원사가 더 얇고 통기성이 매우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뛰어나 여름에도 쾌적한 착용감을 제공합니다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4C5724-1557-453D-BAE1-93F7163B1B3F}"/>
              </a:ext>
            </a:extLst>
          </p:cNvPr>
          <p:cNvSpPr txBox="1"/>
          <p:nvPr/>
        </p:nvSpPr>
        <p:spPr>
          <a:xfrm>
            <a:off x="5590112" y="349455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995CCFA-001B-4D9E-9E38-8A626AB251E9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20" name="표 3">
            <a:extLst>
              <a:ext uri="{FF2B5EF4-FFF2-40B4-BE49-F238E27FC236}">
                <a16:creationId xmlns:a16="http://schemas.microsoft.com/office/drawing/2014/main" id="{923F7F69-86C0-413A-A55B-0D25A7B619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298856"/>
              </p:ext>
            </p:extLst>
          </p:nvPr>
        </p:nvGraphicFramePr>
        <p:xfrm>
          <a:off x="7366015" y="3874346"/>
          <a:ext cx="3165176" cy="2473418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240418">
                  <a:extLst>
                    <a:ext uri="{9D8B030D-6E8A-4147-A177-3AD203B41FA5}">
                      <a16:colId xmlns:a16="http://schemas.microsoft.com/office/drawing/2014/main" val="3624318418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</a:tblGrid>
              <a:tr h="34178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재질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389739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JITOOL</a:t>
                      </a:r>
                    </a:p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Air Grip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S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6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손등</a:t>
                      </a:r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나일론 원사</a:t>
                      </a: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)</a:t>
                      </a:r>
                    </a:p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손바닥</a:t>
                      </a:r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(NBR 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코팅</a:t>
                      </a: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341782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341782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L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  <a:tr h="374769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JITOOL</a:t>
                      </a:r>
                    </a:p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Air Grip Cool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S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487070"/>
                  </a:ext>
                </a:extLst>
              </a:tr>
              <a:tr h="341782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105600"/>
                  </a:ext>
                </a:extLst>
              </a:tr>
              <a:tr h="341782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L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3472614"/>
                  </a:ext>
                </a:extLst>
              </a:tr>
            </a:tbl>
          </a:graphicData>
        </a:graphic>
      </p:graphicFrame>
      <p:pic>
        <p:nvPicPr>
          <p:cNvPr id="11" name="그림 10">
            <a:extLst>
              <a:ext uri="{FF2B5EF4-FFF2-40B4-BE49-F238E27FC236}">
                <a16:creationId xmlns:a16="http://schemas.microsoft.com/office/drawing/2014/main" id="{7AA43B64-0150-4912-9362-DCEA6423EA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315" y="1178731"/>
            <a:ext cx="1682045" cy="2523067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B74E0608-6C65-42D2-A984-1440FBA372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8603" y="1178730"/>
            <a:ext cx="1682045" cy="252306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6713511-40DC-457C-8065-7F2C472D30DA}"/>
              </a:ext>
            </a:extLst>
          </p:cNvPr>
          <p:cNvSpPr txBox="1"/>
          <p:nvPr/>
        </p:nvSpPr>
        <p:spPr>
          <a:xfrm>
            <a:off x="6914315" y="1184939"/>
            <a:ext cx="16820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/>
            <a:r>
              <a:rPr lang="en-US" altLang="ko-KR" sz="1200" b="1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JITOOL Air Grip</a:t>
            </a:r>
          </a:p>
          <a:p>
            <a:pPr algn="ctr" latinLnBrk="1"/>
            <a:r>
              <a:rPr lang="en-US" altLang="ko-KR" sz="1200" b="1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200" b="1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사계절용</a:t>
            </a:r>
            <a:r>
              <a:rPr lang="en-US" altLang="ko-KR" sz="1200" b="1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endParaRPr lang="ko-KR" altLang="en-US" sz="1200" b="1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6620BED-D575-4130-96BB-BB5C02EA2610}"/>
              </a:ext>
            </a:extLst>
          </p:cNvPr>
          <p:cNvSpPr txBox="1"/>
          <p:nvPr/>
        </p:nvSpPr>
        <p:spPr>
          <a:xfrm>
            <a:off x="8948602" y="1178730"/>
            <a:ext cx="16820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/>
            <a:r>
              <a:rPr lang="en-US" altLang="ko-KR" sz="1200" b="1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JITOOL Air Grip Cool</a:t>
            </a:r>
          </a:p>
          <a:p>
            <a:pPr algn="ctr" latinLnBrk="1"/>
            <a:r>
              <a:rPr lang="en-US" altLang="ko-KR" sz="1200" b="1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200" b="1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하계용</a:t>
            </a:r>
            <a:r>
              <a:rPr lang="en-US" altLang="ko-KR" sz="1200" b="1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endParaRPr lang="ko-KR" altLang="en-US" sz="1200" b="1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207739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92423" y="1082538"/>
            <a:ext cx="2771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오일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28C4E1-F45F-4737-8FED-092AA27348DA}"/>
              </a:ext>
            </a:extLst>
          </p:cNvPr>
          <p:cNvSpPr txBox="1"/>
          <p:nvPr/>
        </p:nvSpPr>
        <p:spPr>
          <a:xfrm>
            <a:off x="1792423" y="1513755"/>
            <a:ext cx="467611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부품 보호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내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고무오링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마모지연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내 윤활작용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사용법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작업전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에어플러그를 통해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1~2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초 가량 눌러서 주입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주의사항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에어타카에는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반드시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전용오일을 사용해야 합니다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40404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타카전용오일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외에 다른 오일을 사용시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고장의 원인이 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오일 과다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주입시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토출구를 통해 오일이 유출 될 수 있습니다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4C5724-1557-453D-BAE1-93F7163B1B3F}"/>
              </a:ext>
            </a:extLst>
          </p:cNvPr>
          <p:cNvSpPr txBox="1"/>
          <p:nvPr/>
        </p:nvSpPr>
        <p:spPr>
          <a:xfrm>
            <a:off x="5590112" y="349455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995CCFA-001B-4D9E-9E38-8A626AB251E9}"/>
              </a:ext>
            </a:extLst>
          </p:cNvPr>
          <p:cNvSpPr txBox="1"/>
          <p:nvPr/>
        </p:nvSpPr>
        <p:spPr>
          <a:xfrm>
            <a:off x="188908" y="1277273"/>
            <a:ext cx="16035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4D8D3D-FE9D-4F50-90A5-DDDE273DA27B}"/>
              </a:ext>
            </a:extLst>
          </p:cNvPr>
          <p:cNvSpPr txBox="1"/>
          <p:nvPr/>
        </p:nvSpPr>
        <p:spPr>
          <a:xfrm>
            <a:off x="1800887" y="4045878"/>
            <a:ext cx="2771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콤프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오일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B85808F3-24BE-49DA-8831-2DB4E955EA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2056" y="1315968"/>
            <a:ext cx="1682045" cy="2523067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EEDCA850-F242-452A-BAF5-B807B5AC15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278" y="4276710"/>
            <a:ext cx="3403599" cy="226906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85A988-41C5-4E8C-BDBF-129B85CED39B}"/>
              </a:ext>
            </a:extLst>
          </p:cNvPr>
          <p:cNvSpPr txBox="1"/>
          <p:nvPr/>
        </p:nvSpPr>
        <p:spPr>
          <a:xfrm>
            <a:off x="1786778" y="4525344"/>
            <a:ext cx="467611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콤프레셔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부품 보호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콤프레셔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내 윤활작용을 도와줍니다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사용법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콤프레셔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오일 투입구를 통해 주입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오일 주입구에 있는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오일피딩캡을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통해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오일량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체크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주의사항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콤프레셔에는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반드시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콤프레셔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전용오일을 사용해야 합니다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40404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콤프레셔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전용오일 외에 다른 오일을 사용시 고장의 원인이 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40404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7241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92423" y="1277273"/>
            <a:ext cx="2771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보안경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28C4E1-F45F-4737-8FED-092AA27348DA}"/>
              </a:ext>
            </a:extLst>
          </p:cNvPr>
          <p:cNvSpPr txBox="1"/>
          <p:nvPr/>
        </p:nvSpPr>
        <p:spPr>
          <a:xfrm>
            <a:off x="1792423" y="1827025"/>
            <a:ext cx="326341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재질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플라스틱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각종 이물질로부터 눈 보호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김서림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방지기능으로 시야가 흐려지지 않습니다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안정적인 착용감을 제공합니다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Made In Taiwan.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4C5724-1557-453D-BAE1-93F7163B1B3F}"/>
              </a:ext>
            </a:extLst>
          </p:cNvPr>
          <p:cNvSpPr txBox="1"/>
          <p:nvPr/>
        </p:nvSpPr>
        <p:spPr>
          <a:xfrm>
            <a:off x="5590112" y="349455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995CCFA-001B-4D9E-9E38-8A626AB251E9}"/>
              </a:ext>
            </a:extLst>
          </p:cNvPr>
          <p:cNvSpPr txBox="1"/>
          <p:nvPr/>
        </p:nvSpPr>
        <p:spPr>
          <a:xfrm>
            <a:off x="188908" y="1277273"/>
            <a:ext cx="16035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4D8D3D-FE9D-4F50-90A5-DDDE273DA27B}"/>
              </a:ext>
            </a:extLst>
          </p:cNvPr>
          <p:cNvSpPr txBox="1"/>
          <p:nvPr/>
        </p:nvSpPr>
        <p:spPr>
          <a:xfrm>
            <a:off x="1800887" y="4181350"/>
            <a:ext cx="2771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미니 </a:t>
            </a:r>
            <a:r>
              <a:rPr lang="ko-KR" altLang="en-US" sz="24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에어건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5FA32A5-A596-4F5C-9B30-FEB3481836EE}"/>
              </a:ext>
            </a:extLst>
          </p:cNvPr>
          <p:cNvSpPr txBox="1"/>
          <p:nvPr/>
        </p:nvSpPr>
        <p:spPr>
          <a:xfrm>
            <a:off x="1800887" y="4731102"/>
            <a:ext cx="3592380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재질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플라스틱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황동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이물질 제거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에어를 이용한 청소작업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- 95mm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길이로 크기가 작으며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밸트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클립이 부착되어 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있어 휴대성이 뛰어납니다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황동노즐로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에어노출이 안정적 입니다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96B1B708-776E-4759-B305-C9A90237CD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216" y="1682773"/>
            <a:ext cx="2894034" cy="1929356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B825ABC1-B0B8-4F51-A7E9-1137D6583B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979" y="4181350"/>
            <a:ext cx="1673419" cy="2510129"/>
          </a:xfrm>
          <a:prstGeom prst="rect">
            <a:avLst/>
          </a:prstGeom>
        </p:spPr>
      </p:pic>
      <p:graphicFrame>
        <p:nvGraphicFramePr>
          <p:cNvPr id="24" name="표 3">
            <a:extLst>
              <a:ext uri="{FF2B5EF4-FFF2-40B4-BE49-F238E27FC236}">
                <a16:creationId xmlns:a16="http://schemas.microsoft.com/office/drawing/2014/main" id="{75FAC8D2-93C6-4C6C-973B-625BEB3896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356772"/>
              </p:ext>
            </p:extLst>
          </p:nvPr>
        </p:nvGraphicFramePr>
        <p:xfrm>
          <a:off x="5743868" y="4643015"/>
          <a:ext cx="1708864" cy="158283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895159">
                  <a:extLst>
                    <a:ext uri="{9D8B030D-6E8A-4147-A177-3AD203B41FA5}">
                      <a16:colId xmlns:a16="http://schemas.microsoft.com/office/drawing/2014/main" val="1671866296"/>
                    </a:ext>
                  </a:extLst>
                </a:gridCol>
                <a:gridCol w="813705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</a:tblGrid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95mm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무게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55g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노즐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황동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3957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압력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90psi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2954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92423" y="1277273"/>
            <a:ext cx="277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커터칼날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블랙 </a:t>
            </a:r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L</a:t>
            </a:r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타입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28C4E1-F45F-4737-8FED-092AA27348DA}"/>
              </a:ext>
            </a:extLst>
          </p:cNvPr>
          <p:cNvSpPr txBox="1"/>
          <p:nvPr/>
        </p:nvSpPr>
        <p:spPr>
          <a:xfrm>
            <a:off x="1792422" y="2013295"/>
            <a:ext cx="387177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재질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SK2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절삭용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초정밀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 연마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구성화 열처리로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절삭력이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매우 우수합니다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SK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단위는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1~7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까지 있으며 숫자가 낮을 수록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재질이 우수한 상품입니다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Made In Korea.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4C5724-1557-453D-BAE1-93F7163B1B3F}"/>
              </a:ext>
            </a:extLst>
          </p:cNvPr>
          <p:cNvSpPr txBox="1"/>
          <p:nvPr/>
        </p:nvSpPr>
        <p:spPr>
          <a:xfrm>
            <a:off x="5590112" y="349455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995CCFA-001B-4D9E-9E38-8A626AB251E9}"/>
              </a:ext>
            </a:extLst>
          </p:cNvPr>
          <p:cNvSpPr txBox="1"/>
          <p:nvPr/>
        </p:nvSpPr>
        <p:spPr>
          <a:xfrm>
            <a:off x="188908" y="1277273"/>
            <a:ext cx="16035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aphicFrame>
        <p:nvGraphicFramePr>
          <p:cNvPr id="18" name="개체 17">
            <a:extLst>
              <a:ext uri="{FF2B5EF4-FFF2-40B4-BE49-F238E27FC236}">
                <a16:creationId xmlns:a16="http://schemas.microsoft.com/office/drawing/2014/main" id="{902F72C7-817B-448A-A820-93BFD9AEEB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6839030"/>
              </p:ext>
            </p:extLst>
          </p:nvPr>
        </p:nvGraphicFramePr>
        <p:xfrm>
          <a:off x="6096000" y="1277273"/>
          <a:ext cx="3701136" cy="24311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0" name="비트맵 이미지" r:id="rId4" imgW="4640760" imgH="3048120" progId="PBrush">
                  <p:embed/>
                </p:oleObj>
              </mc:Choice>
              <mc:Fallback>
                <p:oleObj name="비트맵 이미지" r:id="rId4" imgW="4640760" imgH="3048120" progId="PBrush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1277273"/>
                        <a:ext cx="3701136" cy="243112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91545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83956" y="1271670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8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16GA. Crown Staple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1791187" y="2354828"/>
            <a:ext cx="3365011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사용타카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JNS45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✽ ㄷ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스테이플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작업용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소파 틀 작업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포장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파렛트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산업용 가구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건축판넬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수출용 박스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소파 뼈대 작업 등 가구제작에 주로 사용되는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입니다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  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524A9C-BB38-4D4A-AE09-EB45DB8B26E1}"/>
              </a:ext>
            </a:extLst>
          </p:cNvPr>
          <p:cNvSpPr txBox="1"/>
          <p:nvPr/>
        </p:nvSpPr>
        <p:spPr>
          <a:xfrm>
            <a:off x="188908" y="1277275"/>
            <a:ext cx="15975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06BD959-1FFE-4614-B9D7-9D811D1DDFAF}"/>
              </a:ext>
            </a:extLst>
          </p:cNvPr>
          <p:cNvSpPr/>
          <p:nvPr/>
        </p:nvSpPr>
        <p:spPr>
          <a:xfrm>
            <a:off x="5798196" y="1282071"/>
            <a:ext cx="3057128" cy="2157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사진</a:t>
            </a:r>
          </a:p>
        </p:txBody>
      </p:sp>
      <p:graphicFrame>
        <p:nvGraphicFramePr>
          <p:cNvPr id="11" name="표 3">
            <a:extLst>
              <a:ext uri="{FF2B5EF4-FFF2-40B4-BE49-F238E27FC236}">
                <a16:creationId xmlns:a16="http://schemas.microsoft.com/office/drawing/2014/main" id="{3E462E7E-B22D-464F-9CA4-79E262337D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370020"/>
              </p:ext>
            </p:extLst>
          </p:nvPr>
        </p:nvGraphicFramePr>
        <p:xfrm>
          <a:off x="6095999" y="3666066"/>
          <a:ext cx="5757335" cy="175776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236779">
                  <a:extLst>
                    <a:ext uri="{9D8B030D-6E8A-4147-A177-3AD203B41FA5}">
                      <a16:colId xmlns:a16="http://schemas.microsoft.com/office/drawing/2014/main" val="3624318418"/>
                    </a:ext>
                  </a:extLst>
                </a:gridCol>
                <a:gridCol w="682332">
                  <a:extLst>
                    <a:ext uri="{9D8B030D-6E8A-4147-A177-3AD203B41FA5}">
                      <a16:colId xmlns:a16="http://schemas.microsoft.com/office/drawing/2014/main" val="2610288453"/>
                    </a:ext>
                  </a:extLst>
                </a:gridCol>
                <a:gridCol w="959556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959556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  <a:gridCol w="959556">
                  <a:extLst>
                    <a:ext uri="{9D8B030D-6E8A-4147-A177-3AD203B41FA5}">
                      <a16:colId xmlns:a16="http://schemas.microsoft.com/office/drawing/2014/main" val="3815037142"/>
                    </a:ext>
                  </a:extLst>
                </a:gridCol>
                <a:gridCol w="959556">
                  <a:extLst>
                    <a:ext uri="{9D8B030D-6E8A-4147-A177-3AD203B41FA5}">
                      <a16:colId xmlns:a16="http://schemas.microsoft.com/office/drawing/2014/main" val="4209192518"/>
                    </a:ext>
                  </a:extLst>
                </a:gridCol>
              </a:tblGrid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PCS/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사용타카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820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8mm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JNS45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825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25mm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838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38mm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851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51mm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3433457"/>
                  </a:ext>
                </a:extLst>
              </a:tr>
            </a:tbl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134C5EFA-E079-444F-BCE4-D0CC8C648D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6151869"/>
              </p:ext>
            </p:extLst>
          </p:nvPr>
        </p:nvGraphicFramePr>
        <p:xfrm>
          <a:off x="9054530" y="1268523"/>
          <a:ext cx="2965496" cy="21530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36" name="비트맵 이미지" r:id="rId4" imgW="4617720" imgH="3352680" progId="PBrush">
                  <p:embed/>
                </p:oleObj>
              </mc:Choice>
              <mc:Fallback>
                <p:oleObj name="비트맵 이미지" r:id="rId4" imgW="4617720" imgH="3352680" progId="PBrush">
                  <p:embed/>
                  <p:pic>
                    <p:nvPicPr>
                      <p:cNvPr id="0" name="Picture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54530" y="1268523"/>
                        <a:ext cx="2965496" cy="21530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09172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83956" y="1271670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9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16GA. Crown Staple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1791187" y="2354828"/>
            <a:ext cx="3365011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사용타카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S950/16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✽ ㄷ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스테이플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작업용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소파 틀 작업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포장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파렛트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산업용 가구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건축판넬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수출용 박스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소파 뼈대 작업 등 가구제작에 주로 사용되는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입니다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  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524A9C-BB38-4D4A-AE09-EB45DB8B26E1}"/>
              </a:ext>
            </a:extLst>
          </p:cNvPr>
          <p:cNvSpPr txBox="1"/>
          <p:nvPr/>
        </p:nvSpPr>
        <p:spPr>
          <a:xfrm>
            <a:off x="188908" y="1277275"/>
            <a:ext cx="15975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06BD959-1FFE-4614-B9D7-9D811D1DDFAF}"/>
              </a:ext>
            </a:extLst>
          </p:cNvPr>
          <p:cNvSpPr/>
          <p:nvPr/>
        </p:nvSpPr>
        <p:spPr>
          <a:xfrm>
            <a:off x="5798196" y="1282071"/>
            <a:ext cx="3057128" cy="2157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사진</a:t>
            </a:r>
          </a:p>
        </p:txBody>
      </p:sp>
      <p:graphicFrame>
        <p:nvGraphicFramePr>
          <p:cNvPr id="11" name="표 3">
            <a:extLst>
              <a:ext uri="{FF2B5EF4-FFF2-40B4-BE49-F238E27FC236}">
                <a16:creationId xmlns:a16="http://schemas.microsoft.com/office/drawing/2014/main" id="{3E462E7E-B22D-464F-9CA4-79E262337D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395928"/>
              </p:ext>
            </p:extLst>
          </p:nvPr>
        </p:nvGraphicFramePr>
        <p:xfrm>
          <a:off x="6095999" y="3666066"/>
          <a:ext cx="5757335" cy="175776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236779">
                  <a:extLst>
                    <a:ext uri="{9D8B030D-6E8A-4147-A177-3AD203B41FA5}">
                      <a16:colId xmlns:a16="http://schemas.microsoft.com/office/drawing/2014/main" val="3624318418"/>
                    </a:ext>
                  </a:extLst>
                </a:gridCol>
                <a:gridCol w="682332">
                  <a:extLst>
                    <a:ext uri="{9D8B030D-6E8A-4147-A177-3AD203B41FA5}">
                      <a16:colId xmlns:a16="http://schemas.microsoft.com/office/drawing/2014/main" val="2610288453"/>
                    </a:ext>
                  </a:extLst>
                </a:gridCol>
                <a:gridCol w="959556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959556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  <a:gridCol w="959556">
                  <a:extLst>
                    <a:ext uri="{9D8B030D-6E8A-4147-A177-3AD203B41FA5}">
                      <a16:colId xmlns:a16="http://schemas.microsoft.com/office/drawing/2014/main" val="3815037142"/>
                    </a:ext>
                  </a:extLst>
                </a:gridCol>
                <a:gridCol w="959556">
                  <a:extLst>
                    <a:ext uri="{9D8B030D-6E8A-4147-A177-3AD203B41FA5}">
                      <a16:colId xmlns:a16="http://schemas.microsoft.com/office/drawing/2014/main" val="4209192518"/>
                    </a:ext>
                  </a:extLst>
                </a:gridCol>
              </a:tblGrid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PCS/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사용타카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920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9mm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10,150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S950/16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925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25mm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10,080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938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38mm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6,650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951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51mm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9,800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3433457"/>
                  </a:ext>
                </a:extLst>
              </a:tr>
            </a:tbl>
          </a:graphicData>
        </a:graphic>
      </p:graphicFrame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38FB75FA-842A-4CE3-9BAC-ED5487524E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8916235"/>
              </p:ext>
            </p:extLst>
          </p:nvPr>
        </p:nvGraphicFramePr>
        <p:xfrm>
          <a:off x="9050102" y="1271670"/>
          <a:ext cx="2715883" cy="2147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58" name="비트맵 이미지" r:id="rId4" imgW="4655880" imgH="3680640" progId="PBrush">
                  <p:embed/>
                </p:oleObj>
              </mc:Choice>
              <mc:Fallback>
                <p:oleObj name="비트맵 이미지" r:id="rId4" imgW="4655880" imgH="3680640" progId="PBrush">
                  <p:embed/>
                  <p:pic>
                    <p:nvPicPr>
                      <p:cNvPr id="0" name="Picture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50102" y="1271670"/>
                        <a:ext cx="2715883" cy="21473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20252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83956" y="1271670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10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20GA. Crown Staple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1791187" y="2354828"/>
            <a:ext cx="3365011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사용타카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1013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1022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✽ ㄷ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스테이플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작업용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베니어 합판 작업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소파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가구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액자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구두봉합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천 부착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현수막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부엌 및 사무용 가구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천 부착 등 넓은 부위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타정에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많이 사용되는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입니다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  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524A9C-BB38-4D4A-AE09-EB45DB8B26E1}"/>
              </a:ext>
            </a:extLst>
          </p:cNvPr>
          <p:cNvSpPr txBox="1"/>
          <p:nvPr/>
        </p:nvSpPr>
        <p:spPr>
          <a:xfrm>
            <a:off x="188908" y="1277275"/>
            <a:ext cx="15975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06BD959-1FFE-4614-B9D7-9D811D1DDFAF}"/>
              </a:ext>
            </a:extLst>
          </p:cNvPr>
          <p:cNvSpPr/>
          <p:nvPr/>
        </p:nvSpPr>
        <p:spPr>
          <a:xfrm>
            <a:off x="5798196" y="1282071"/>
            <a:ext cx="3057128" cy="2157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사진</a:t>
            </a:r>
          </a:p>
        </p:txBody>
      </p:sp>
      <p:graphicFrame>
        <p:nvGraphicFramePr>
          <p:cNvPr id="13" name="표 3">
            <a:extLst>
              <a:ext uri="{FF2B5EF4-FFF2-40B4-BE49-F238E27FC236}">
                <a16:creationId xmlns:a16="http://schemas.microsoft.com/office/drawing/2014/main" id="{8E913224-3605-4B55-BE8F-52AEA0A7F3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196378"/>
              </p:ext>
            </p:extLst>
          </p:nvPr>
        </p:nvGraphicFramePr>
        <p:xfrm>
          <a:off x="6096000" y="3616800"/>
          <a:ext cx="5774274" cy="306109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240418">
                  <a:extLst>
                    <a:ext uri="{9D8B030D-6E8A-4147-A177-3AD203B41FA5}">
                      <a16:colId xmlns:a16="http://schemas.microsoft.com/office/drawing/2014/main" val="3624318418"/>
                    </a:ext>
                  </a:extLst>
                </a:gridCol>
                <a:gridCol w="684340">
                  <a:extLst>
                    <a:ext uri="{9D8B030D-6E8A-4147-A177-3AD203B41FA5}">
                      <a16:colId xmlns:a16="http://schemas.microsoft.com/office/drawing/2014/main" val="2610288453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3815037142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4209192518"/>
                    </a:ext>
                  </a:extLst>
                </a:gridCol>
              </a:tblGrid>
              <a:tr h="3061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PCS/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사용타카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3061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1004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9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10mm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4mm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44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rowSpan="9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1013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(4~13mm)</a:t>
                      </a:r>
                    </a:p>
                    <a:p>
                      <a:pPr algn="ctr" latinLnBrk="1"/>
                      <a:endParaRPr lang="en-US" altLang="ko-KR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1022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(6~22mm)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3061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1005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5mm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45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3061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1006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6mm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40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  <a:tr h="3061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1008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8mm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36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3433457"/>
                  </a:ext>
                </a:extLst>
              </a:tr>
              <a:tr h="3061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1010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10mm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32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4797852"/>
                  </a:ext>
                </a:extLst>
              </a:tr>
              <a:tr h="3061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1013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13mm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24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487070"/>
                  </a:ext>
                </a:extLst>
              </a:tr>
              <a:tr h="3061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1016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16mm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20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105600"/>
                  </a:ext>
                </a:extLst>
              </a:tr>
              <a:tr h="3061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1019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19mm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20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7304175"/>
                  </a:ext>
                </a:extLst>
              </a:tr>
              <a:tr h="3061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1022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22mm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16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76416108"/>
                  </a:ext>
                </a:extLst>
              </a:tr>
            </a:tbl>
          </a:graphicData>
        </a:graphic>
      </p:graphicFrame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A47C246B-CF57-4D0E-B61D-4DA776680C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6346768"/>
              </p:ext>
            </p:extLst>
          </p:nvPr>
        </p:nvGraphicFramePr>
        <p:xfrm>
          <a:off x="9112846" y="1271671"/>
          <a:ext cx="1995422" cy="2133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82" name="비트맵 이미지" r:id="rId4" imgW="4595040" imgH="4915080" progId="PBrush">
                  <p:embed/>
                </p:oleObj>
              </mc:Choice>
              <mc:Fallback>
                <p:oleObj name="비트맵 이미지" r:id="rId4" imgW="4595040" imgH="4915080" progId="PBrush">
                  <p:embed/>
                  <p:pic>
                    <p:nvPicPr>
                      <p:cNvPr id="0" name="Picture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12846" y="1271671"/>
                        <a:ext cx="1995422" cy="21339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62769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83956" y="1271670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22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16GA. Crown Staple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1791187" y="2354828"/>
            <a:ext cx="344121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사용타카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TRS25B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✽ ㄷ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스테이플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작업용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목재포장 작업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단열덮개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가구프레임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목조주택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트러스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일반적인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4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단위 스테이플보다 핀이 굵으며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 종류 가운데 가장 넓은 폭의 스테이플 입니다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524A9C-BB38-4D4A-AE09-EB45DB8B26E1}"/>
              </a:ext>
            </a:extLst>
          </p:cNvPr>
          <p:cNvSpPr txBox="1"/>
          <p:nvPr/>
        </p:nvSpPr>
        <p:spPr>
          <a:xfrm>
            <a:off x="188908" y="1277275"/>
            <a:ext cx="15975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06BD959-1FFE-4614-B9D7-9D811D1DDFAF}"/>
              </a:ext>
            </a:extLst>
          </p:cNvPr>
          <p:cNvSpPr/>
          <p:nvPr/>
        </p:nvSpPr>
        <p:spPr>
          <a:xfrm>
            <a:off x="5798196" y="1282071"/>
            <a:ext cx="3057128" cy="2157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사진</a:t>
            </a: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78A2C5DB-68F7-40EE-8DAF-D60519B389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5255973"/>
              </p:ext>
            </p:extLst>
          </p:nvPr>
        </p:nvGraphicFramePr>
        <p:xfrm>
          <a:off x="9044629" y="1282070"/>
          <a:ext cx="2573597" cy="21188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4" name="비트맵 이미지" r:id="rId4" imgW="4617720" imgH="3802320" progId="PBrush">
                  <p:embed/>
                </p:oleObj>
              </mc:Choice>
              <mc:Fallback>
                <p:oleObj name="비트맵 이미지" r:id="rId4" imgW="4617720" imgH="3802320" progId="PBrush">
                  <p:embed/>
                  <p:pic>
                    <p:nvPicPr>
                      <p:cNvPr id="0" name="Picture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44629" y="1282070"/>
                        <a:ext cx="2573597" cy="211886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표 3">
            <a:extLst>
              <a:ext uri="{FF2B5EF4-FFF2-40B4-BE49-F238E27FC236}">
                <a16:creationId xmlns:a16="http://schemas.microsoft.com/office/drawing/2014/main" id="{9C303C61-399B-4BA3-90F5-0329A6FDD9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941756"/>
              </p:ext>
            </p:extLst>
          </p:nvPr>
        </p:nvGraphicFramePr>
        <p:xfrm>
          <a:off x="6095999" y="3666066"/>
          <a:ext cx="5757335" cy="175776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236779">
                  <a:extLst>
                    <a:ext uri="{9D8B030D-6E8A-4147-A177-3AD203B41FA5}">
                      <a16:colId xmlns:a16="http://schemas.microsoft.com/office/drawing/2014/main" val="3624318418"/>
                    </a:ext>
                  </a:extLst>
                </a:gridCol>
                <a:gridCol w="682332">
                  <a:extLst>
                    <a:ext uri="{9D8B030D-6E8A-4147-A177-3AD203B41FA5}">
                      <a16:colId xmlns:a16="http://schemas.microsoft.com/office/drawing/2014/main" val="2610288453"/>
                    </a:ext>
                  </a:extLst>
                </a:gridCol>
                <a:gridCol w="959556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959556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  <a:gridCol w="959556">
                  <a:extLst>
                    <a:ext uri="{9D8B030D-6E8A-4147-A177-3AD203B41FA5}">
                      <a16:colId xmlns:a16="http://schemas.microsoft.com/office/drawing/2014/main" val="3815037142"/>
                    </a:ext>
                  </a:extLst>
                </a:gridCol>
                <a:gridCol w="959556">
                  <a:extLst>
                    <a:ext uri="{9D8B030D-6E8A-4147-A177-3AD203B41FA5}">
                      <a16:colId xmlns:a16="http://schemas.microsoft.com/office/drawing/2014/main" val="4209192518"/>
                    </a:ext>
                  </a:extLst>
                </a:gridCol>
              </a:tblGrid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PCS/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사용타카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JB2213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22mm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13mm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TRS25B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JB2217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17mm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JB2219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19mm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JB2227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27mm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3433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39522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590111" y="35791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83956" y="1271670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H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형 </a:t>
            </a:r>
            <a:r>
              <a:rPr lang="ko-KR" altLang="en-US" sz="24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핸드타카핀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Crown Staple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1791187" y="2354828"/>
            <a:ext cx="351741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사용타카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핸드타카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H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형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✽ ㄷ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스테이플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일반 보수용 작업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천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종이 고정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손타카라고도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불리며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H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형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:12mm)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과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R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형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폭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:10.5mm)</a:t>
            </a:r>
          </a:p>
          <a:p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두가지 종류로 유통되고 있습니다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제일타카에서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취급하고 있는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핸드타카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핀은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H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형으로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과거에는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H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형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R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형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핸드타카가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별도로 유통되었으나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최근에는 두가지 모두 사용가능한 제품이 많이 있습니다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524A9C-BB38-4D4A-AE09-EB45DB8B26E1}"/>
              </a:ext>
            </a:extLst>
          </p:cNvPr>
          <p:cNvSpPr txBox="1"/>
          <p:nvPr/>
        </p:nvSpPr>
        <p:spPr>
          <a:xfrm>
            <a:off x="188908" y="1277275"/>
            <a:ext cx="15975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06BD959-1FFE-4614-B9D7-9D811D1DDFAF}"/>
              </a:ext>
            </a:extLst>
          </p:cNvPr>
          <p:cNvSpPr/>
          <p:nvPr/>
        </p:nvSpPr>
        <p:spPr>
          <a:xfrm>
            <a:off x="5798196" y="1282071"/>
            <a:ext cx="3057128" cy="2157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사진</a:t>
            </a:r>
          </a:p>
        </p:txBody>
      </p:sp>
      <p:graphicFrame>
        <p:nvGraphicFramePr>
          <p:cNvPr id="18" name="표 3">
            <a:extLst>
              <a:ext uri="{FF2B5EF4-FFF2-40B4-BE49-F238E27FC236}">
                <a16:creationId xmlns:a16="http://schemas.microsoft.com/office/drawing/2014/main" id="{9C303C61-399B-4BA3-90F5-0329A6FDD9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635177"/>
              </p:ext>
            </p:extLst>
          </p:nvPr>
        </p:nvGraphicFramePr>
        <p:xfrm>
          <a:off x="6095999" y="3666066"/>
          <a:ext cx="5757335" cy="175776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236779">
                  <a:extLst>
                    <a:ext uri="{9D8B030D-6E8A-4147-A177-3AD203B41FA5}">
                      <a16:colId xmlns:a16="http://schemas.microsoft.com/office/drawing/2014/main" val="3624318418"/>
                    </a:ext>
                  </a:extLst>
                </a:gridCol>
                <a:gridCol w="682332">
                  <a:extLst>
                    <a:ext uri="{9D8B030D-6E8A-4147-A177-3AD203B41FA5}">
                      <a16:colId xmlns:a16="http://schemas.microsoft.com/office/drawing/2014/main" val="2610288453"/>
                    </a:ext>
                  </a:extLst>
                </a:gridCol>
                <a:gridCol w="959556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959556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  <a:gridCol w="959556">
                  <a:extLst>
                    <a:ext uri="{9D8B030D-6E8A-4147-A177-3AD203B41FA5}">
                      <a16:colId xmlns:a16="http://schemas.microsoft.com/office/drawing/2014/main" val="3815037142"/>
                    </a:ext>
                  </a:extLst>
                </a:gridCol>
                <a:gridCol w="959556">
                  <a:extLst>
                    <a:ext uri="{9D8B030D-6E8A-4147-A177-3AD203B41FA5}">
                      <a16:colId xmlns:a16="http://schemas.microsoft.com/office/drawing/2014/main" val="4209192518"/>
                    </a:ext>
                  </a:extLst>
                </a:gridCol>
              </a:tblGrid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PCS/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사용타카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H1206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12mm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6mm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H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타입 </a:t>
                      </a:r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200" b="0" dirty="0" err="1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핸드타카</a:t>
                      </a:r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H1208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8mm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H1210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  <a:tr h="3515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H1212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12mm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3433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7009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10096500" y="557973"/>
            <a:ext cx="20955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39975F9-5164-4BF2-8BD4-C003214BFC45}"/>
              </a:ext>
            </a:extLst>
          </p:cNvPr>
          <p:cNvSpPr txBox="1"/>
          <p:nvPr/>
        </p:nvSpPr>
        <p:spPr>
          <a:xfrm>
            <a:off x="1783956" y="1271670"/>
            <a:ext cx="2314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F</a:t>
            </a:r>
            <a:r>
              <a:rPr lang="ko-KR" altLang="en-US" sz="24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단위</a:t>
            </a:r>
            <a:endParaRPr lang="en-US" altLang="ko-KR" sz="24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en-US" altLang="ko-KR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18GA. Brad Nail</a:t>
            </a:r>
          </a:p>
          <a:p>
            <a:pPr algn="ctr"/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목재용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CA53-B24C-47DA-80EB-834F1EAEF2AE}"/>
              </a:ext>
            </a:extLst>
          </p:cNvPr>
          <p:cNvSpPr txBox="1"/>
          <p:nvPr/>
        </p:nvSpPr>
        <p:spPr>
          <a:xfrm>
            <a:off x="1791187" y="2354828"/>
            <a:ext cx="3365011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사용타카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F30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에어타카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1850A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사용용도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1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자형 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✽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-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작업용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타카핀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문몰딩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가구제작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액자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문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창틀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목재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아트월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상품특징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인테리어 내장 목재를 고정하거나 연결할 때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주로 사용합니다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 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F30(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스테인레스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핀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스테인레스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재질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녹방지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효과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 -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사우나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욕실 인테리어 작업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주의사항</a:t>
            </a:r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rgbClr val="C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 -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스테인레스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재질의 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F30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핀 만 </a:t>
            </a:r>
            <a:r>
              <a:rPr lang="ko-KR" altLang="en-US" sz="11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녹방지</a:t>
            </a:r>
            <a:r>
              <a:rPr lang="ko-KR" altLang="en-US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효과 있음</a:t>
            </a:r>
            <a:r>
              <a:rPr lang="en-US" altLang="ko-KR" sz="11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C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</a:p>
          <a:p>
            <a:endParaRPr lang="en-US" altLang="ko-KR" sz="11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06BD959-1FFE-4614-B9D7-9D811D1DDFAF}"/>
              </a:ext>
            </a:extLst>
          </p:cNvPr>
          <p:cNvSpPr/>
          <p:nvPr/>
        </p:nvSpPr>
        <p:spPr>
          <a:xfrm>
            <a:off x="5798196" y="1282071"/>
            <a:ext cx="3057128" cy="2157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사진</a:t>
            </a:r>
          </a:p>
        </p:txBody>
      </p:sp>
      <p:graphicFrame>
        <p:nvGraphicFramePr>
          <p:cNvPr id="3" name="표 3">
            <a:extLst>
              <a:ext uri="{FF2B5EF4-FFF2-40B4-BE49-F238E27FC236}">
                <a16:creationId xmlns:a16="http://schemas.microsoft.com/office/drawing/2014/main" id="{B5E2543C-8F86-49CC-AB65-09AD0CCFE5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022114"/>
              </p:ext>
            </p:extLst>
          </p:nvPr>
        </p:nvGraphicFramePr>
        <p:xfrm>
          <a:off x="6104459" y="3606799"/>
          <a:ext cx="5089934" cy="317499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240418">
                  <a:extLst>
                    <a:ext uri="{9D8B030D-6E8A-4147-A177-3AD203B41FA5}">
                      <a16:colId xmlns:a16="http://schemas.microsoft.com/office/drawing/2014/main" val="3624318418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1055356186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3216014831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3815037142"/>
                    </a:ext>
                  </a:extLst>
                </a:gridCol>
                <a:gridCol w="962379">
                  <a:extLst>
                    <a:ext uri="{9D8B030D-6E8A-4147-A177-3AD203B41FA5}">
                      <a16:colId xmlns:a16="http://schemas.microsoft.com/office/drawing/2014/main" val="4209192518"/>
                    </a:ext>
                  </a:extLst>
                </a:gridCol>
              </a:tblGrid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상품명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길이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PCS/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/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박스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사용타카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37683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F10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36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rowSpan="10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F30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(10~30mm)</a:t>
                      </a:r>
                    </a:p>
                    <a:p>
                      <a:pPr algn="ctr" latinLnBrk="1"/>
                      <a:endParaRPr lang="en-US" altLang="ko-KR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1850A</a:t>
                      </a:r>
                    </a:p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(15~50mm)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157692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F15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15mm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3208623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F20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25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7191693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F25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25mm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20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3433457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F30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16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4797852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F35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35mm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12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487070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F40</a:t>
                      </a:r>
                      <a:endParaRPr lang="ko-KR" altLang="en-US" sz="1200" b="1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40mm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12</a:t>
                      </a:r>
                      <a:r>
                        <a:rPr lang="ko-KR" altLang="en-US" sz="1200" b="0" dirty="0"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105600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F45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45mm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12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7304175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F50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50mm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10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05013990"/>
                  </a:ext>
                </a:extLst>
              </a:tr>
              <a:tr h="2886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F30(</a:t>
                      </a:r>
                      <a:r>
                        <a:rPr lang="ko-KR" altLang="en-US" sz="1200" b="1" dirty="0" err="1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스텐</a:t>
                      </a:r>
                      <a:r>
                        <a:rPr lang="en-US" altLang="ko-KR" sz="1200" b="1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)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30mm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5,000</a:t>
                      </a:r>
                      <a:endParaRPr lang="ko-KR" altLang="en-US" sz="1200" b="0" dirty="0">
                        <a:solidFill>
                          <a:srgbClr val="C0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16</a:t>
                      </a:r>
                      <a:r>
                        <a:rPr lang="ko-KR" altLang="en-US" sz="1200" b="0" dirty="0">
                          <a:solidFill>
                            <a:srgbClr val="C0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갑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0155655"/>
                  </a:ext>
                </a:extLst>
              </a:tr>
            </a:tbl>
          </a:graphicData>
        </a:graphic>
      </p:graphicFrame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04DABF2C-AB74-42AB-BAFD-78EA6F9008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6031632"/>
              </p:ext>
            </p:extLst>
          </p:nvPr>
        </p:nvGraphicFramePr>
        <p:xfrm>
          <a:off x="9113618" y="1271670"/>
          <a:ext cx="1965763" cy="2157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47" name="비트맵 이미지" r:id="rId4" imgW="4610160" imgH="5059800" progId="PBrush">
                  <p:embed/>
                </p:oleObj>
              </mc:Choice>
              <mc:Fallback>
                <p:oleObj name="비트맵 이미지" r:id="rId4" imgW="4610160" imgH="5059800" progId="PBrush">
                  <p:embed/>
                  <p:pic>
                    <p:nvPicPr>
                      <p:cNvPr id="0" name="Picture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13618" y="1271670"/>
                        <a:ext cx="1965763" cy="21573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0345C5E7-CC20-43C9-B945-642EC9B04146}"/>
              </a:ext>
            </a:extLst>
          </p:cNvPr>
          <p:cNvSpPr txBox="1"/>
          <p:nvPr/>
        </p:nvSpPr>
        <p:spPr>
          <a:xfrm>
            <a:off x="188907" y="1277273"/>
            <a:ext cx="23147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스테이플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코일네일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스틱네일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특수작업 못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1200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기타상품</a:t>
            </a:r>
            <a:endParaRPr lang="en-US" altLang="ko-KR" sz="1200" b="1" dirty="0">
              <a:ln>
                <a:solidFill>
                  <a:schemeClr val="accent1">
                    <a:alpha val="0"/>
                  </a:schemeClr>
                </a:solidFill>
              </a:ln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AFDBF10-9690-4EBF-A688-180C1AED7889}"/>
              </a:ext>
            </a:extLst>
          </p:cNvPr>
          <p:cNvSpPr txBox="1"/>
          <p:nvPr/>
        </p:nvSpPr>
        <p:spPr>
          <a:xfrm>
            <a:off x="5796898" y="349455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ko-KR" altLang="en-US" sz="20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네일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537608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8075</TotalTime>
  <Words>4625</Words>
  <Application>Microsoft Office PowerPoint</Application>
  <PresentationFormat>와이드스크린</PresentationFormat>
  <Paragraphs>2248</Paragraphs>
  <Slides>37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37</vt:i4>
      </vt:variant>
    </vt:vector>
  </HeadingPairs>
  <TitlesOfParts>
    <vt:vector size="43" baseType="lpstr">
      <vt:lpstr>맑은 고딕</vt:lpstr>
      <vt:lpstr>에스코어 드림 9 Black</vt:lpstr>
      <vt:lpstr>휴먼모음T</vt:lpstr>
      <vt:lpstr>Arial</vt:lpstr>
      <vt:lpstr>Office 테마</vt:lpstr>
      <vt:lpstr>비트맵 이미지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 승원</dc:creator>
  <cp:lastModifiedBy>user</cp:lastModifiedBy>
  <cp:revision>350</cp:revision>
  <dcterms:created xsi:type="dcterms:W3CDTF">2019-05-12T14:01:22Z</dcterms:created>
  <dcterms:modified xsi:type="dcterms:W3CDTF">2024-04-30T02:19:25Z</dcterms:modified>
</cp:coreProperties>
</file>